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KhcPpbwhQve3XdZ9MQFUSAW22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0E9B85-29E2-46BB-BAD3-CCEE52BF3499}">
  <a:tblStyle styleId="{450E9B85-29E2-46BB-BAD3-CCEE52BF34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8208a7569_0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b8208a756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2e56b8729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e2e56b872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2e56b8729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e2e56b872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2e56b872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e2e56b872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66b81332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e66b8133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66b81332d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e66b8133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8208a756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b8208a756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8208a7569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b8208a756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://www.camboriu.ifc.edu.br/portarias/2021/05/31/portaria-n-182-2021-gab-camb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presentation/d/1Y67kybCw4K5TjbCe0b-1qFzflQNthWNxL-gEbQk7l8o/edit#slide=id.g516c2bf4d904b824_21" TargetMode="External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hyperlink" Target="https://drive.google.com/file/d/1vibOjPkS2hMnk_TwysmfEFQxyf_tl4Sf/view?pli=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spreadsheets/d/1ZSb-GRTsaQROi0-pMubjo3UAvpdiTtvIbaBWAwvXODg/edit#gid=1386834576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presentation/d/1Y67kybCw4K5TjbCe0b-1qFzflQNthWNxL-gEbQk7l8o/edit#slide=id.g742e3e7cd_1_16" TargetMode="External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plataformanilopecanha.mec.gov.br/2020.htm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ifc.edu.br/wp-content/uploads/2020/02/ORGANOGRAMA_REITORIA_-_07.02.2020-4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://portal.mec.gov.br/docman/38501-portaria-de-modelos-de-cargos-e-funcoes-pdf/file" TargetMode="External"/><Relationship Id="rId5" Type="http://schemas.openxmlformats.org/officeDocument/2006/relationships/hyperlink" Target="http://www.camboriu.ifc.edu.br/curs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25625" y="251625"/>
            <a:ext cx="2183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pt-BR" sz="8000" u="none" cap="none" strike="noStrike">
                <a:solidFill>
                  <a:srgbClr val="67A04E"/>
                </a:solidFill>
                <a:latin typeface="Arial"/>
                <a:ea typeface="Arial"/>
                <a:cs typeface="Arial"/>
                <a:sym typeface="Arial"/>
              </a:rPr>
              <a:t>PDI</a:t>
            </a:r>
            <a:endParaRPr b="1" i="0" sz="8000" u="none" cap="none" strike="noStrike">
              <a:solidFill>
                <a:srgbClr val="67A0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"/>
          <p:cNvCxnSpPr/>
          <p:nvPr/>
        </p:nvCxnSpPr>
        <p:spPr>
          <a:xfrm>
            <a:off x="481050" y="1406125"/>
            <a:ext cx="1614600" cy="57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"/>
          <p:cNvSpPr txBox="1"/>
          <p:nvPr/>
        </p:nvSpPr>
        <p:spPr>
          <a:xfrm>
            <a:off x="481050" y="1561550"/>
            <a:ext cx="2531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Plano de Desenvolvimento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Revisão 2021</a:t>
            </a:r>
            <a:endParaRPr b="1" i="0" sz="2000" u="none" cap="none" strike="noStrike">
              <a:solidFill>
                <a:srgbClr val="000000"/>
              </a:solidFill>
              <a:highlight>
                <a:srgbClr val="93C47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7604900" y="3438350"/>
            <a:ext cx="1413425" cy="16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481050" y="3248925"/>
            <a:ext cx="449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Apresentação -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Campus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Camboriú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300"/>
              <a:t>Comissão Local - </a:t>
            </a:r>
            <a:r>
              <a:rPr lang="pt-BR" sz="1300" u="sng">
                <a:solidFill>
                  <a:schemeClr val="hlink"/>
                </a:solidFill>
                <a:hlinkClick r:id="rId5"/>
              </a:rPr>
              <a:t>Portaria nº182/2021-GAB/CAMB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300"/>
              <a:t>Processo: 23350.002574/2021-81</a:t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8208a7569_0_215"/>
          <p:cNvSpPr txBox="1"/>
          <p:nvPr/>
        </p:nvSpPr>
        <p:spPr>
          <a:xfrm>
            <a:off x="488000" y="325625"/>
            <a:ext cx="833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b8208a7569_0_21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b8208a7569_0_215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b8208a7569_0_215"/>
          <p:cNvSpPr txBox="1"/>
          <p:nvPr/>
        </p:nvSpPr>
        <p:spPr>
          <a:xfrm>
            <a:off x="706625" y="974125"/>
            <a:ext cx="777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pt-BR">
                <a:solidFill>
                  <a:schemeClr val="accent2"/>
                </a:solidFill>
              </a:rPr>
              <a:t>Matrículas Cursos Técnicos (Dados CRACI julho/2021): </a:t>
            </a:r>
            <a:endParaRPr b="1">
              <a:solidFill>
                <a:srgbClr val="38761D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8761D"/>
                </a:solidFill>
              </a:rPr>
              <a:t>***AGUARDANDO***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gb8208a7569_0_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375" y="1456550"/>
            <a:ext cx="61912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2e56b8729_0_9"/>
          <p:cNvSpPr txBox="1"/>
          <p:nvPr/>
        </p:nvSpPr>
        <p:spPr>
          <a:xfrm>
            <a:off x="488000" y="325625"/>
            <a:ext cx="833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e2e56b8729_0_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e2e56b8729_0_9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e2e56b8729_0_9"/>
          <p:cNvSpPr txBox="1"/>
          <p:nvPr/>
        </p:nvSpPr>
        <p:spPr>
          <a:xfrm>
            <a:off x="706625" y="974125"/>
            <a:ext cx="777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pt-BR">
                <a:solidFill>
                  <a:schemeClr val="accent2"/>
                </a:solidFill>
              </a:rPr>
              <a:t>Matrículas Ensino Superior e Pós-Graduação </a:t>
            </a:r>
            <a:r>
              <a:rPr lang="pt-BR">
                <a:solidFill>
                  <a:schemeClr val="accent2"/>
                </a:solidFill>
              </a:rPr>
              <a:t>(Dados CRACI julho/2021)</a:t>
            </a:r>
            <a:r>
              <a:rPr lang="pt-BR">
                <a:solidFill>
                  <a:schemeClr val="accent2"/>
                </a:solidFill>
              </a:rPr>
              <a:t>: </a:t>
            </a:r>
            <a:endParaRPr b="1">
              <a:solidFill>
                <a:srgbClr val="38761D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ge2e56b8729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363" y="1569200"/>
            <a:ext cx="618172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2e56b8729_0_18"/>
          <p:cNvSpPr txBox="1"/>
          <p:nvPr/>
        </p:nvSpPr>
        <p:spPr>
          <a:xfrm>
            <a:off x="488000" y="325625"/>
            <a:ext cx="833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e2e56b8729_0_1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e2e56b8729_0_18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e2e56b8729_0_18"/>
          <p:cNvSpPr txBox="1"/>
          <p:nvPr/>
        </p:nvSpPr>
        <p:spPr>
          <a:xfrm>
            <a:off x="706625" y="974125"/>
            <a:ext cx="777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pt-BR">
                <a:solidFill>
                  <a:schemeClr val="accent2"/>
                </a:solidFill>
              </a:rPr>
              <a:t>Matrículas Proeja e Qualificação Profissional </a:t>
            </a:r>
            <a:r>
              <a:rPr lang="pt-BR">
                <a:solidFill>
                  <a:schemeClr val="accent2"/>
                </a:solidFill>
              </a:rPr>
              <a:t>(Dados CRACI julho/2021)</a:t>
            </a:r>
            <a:r>
              <a:rPr lang="pt-BR">
                <a:solidFill>
                  <a:schemeClr val="accent2"/>
                </a:solidFill>
              </a:rPr>
              <a:t>: </a:t>
            </a:r>
            <a:endParaRPr b="1">
              <a:solidFill>
                <a:srgbClr val="38761D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ge2e56b8729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5775" y="1612225"/>
            <a:ext cx="62198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2e56b8729_0_1"/>
          <p:cNvSpPr txBox="1"/>
          <p:nvPr/>
        </p:nvSpPr>
        <p:spPr>
          <a:xfrm>
            <a:off x="488000" y="325625"/>
            <a:ext cx="833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e2e56b8729_0_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e2e56b8729_0_1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e2e56b8729_0_1"/>
          <p:cNvSpPr txBox="1"/>
          <p:nvPr/>
        </p:nvSpPr>
        <p:spPr>
          <a:xfrm>
            <a:off x="706625" y="974125"/>
            <a:ext cx="7980300" cy="3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Dados do Ingresso: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ge2e56b872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28181"/>
            <a:ext cx="9143999" cy="207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66b81332d_0_1"/>
          <p:cNvSpPr txBox="1"/>
          <p:nvPr/>
        </p:nvSpPr>
        <p:spPr>
          <a:xfrm>
            <a:off x="488000" y="325625"/>
            <a:ext cx="8339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1" lang="pt-BR" sz="1200">
                <a:latin typeface="Calibri"/>
                <a:ea typeface="Calibri"/>
                <a:cs typeface="Calibri"/>
                <a:sym typeface="Calibri"/>
              </a:rPr>
              <a:t>...Continuação Dados do Ingresso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e66b81332d_0_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e66b81332d_0_1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e66b81332d_0_1"/>
          <p:cNvSpPr txBox="1"/>
          <p:nvPr/>
        </p:nvSpPr>
        <p:spPr>
          <a:xfrm>
            <a:off x="706625" y="974125"/>
            <a:ext cx="7980300" cy="3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Dados do Ingresso: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ge66b81332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68168"/>
            <a:ext cx="9144001" cy="320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66b81332d_0_10"/>
          <p:cNvSpPr txBox="1"/>
          <p:nvPr/>
        </p:nvSpPr>
        <p:spPr>
          <a:xfrm>
            <a:off x="488000" y="325625"/>
            <a:ext cx="8339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1" lang="pt-BR" sz="1200">
                <a:latin typeface="Calibri"/>
                <a:ea typeface="Calibri"/>
                <a:cs typeface="Calibri"/>
                <a:sym typeface="Calibri"/>
              </a:rPr>
              <a:t>...Continuação Dados do Ingresso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e66b81332d_0_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e66b81332d_0_10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ge66b81332d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9038"/>
            <a:ext cx="9143999" cy="32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8208a7569_1_0"/>
          <p:cNvSpPr txBox="1"/>
          <p:nvPr/>
        </p:nvSpPr>
        <p:spPr>
          <a:xfrm>
            <a:off x="488000" y="325625"/>
            <a:ext cx="833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b8208a7569_1_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b8208a7569_1_0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b8208a7569_1_0"/>
          <p:cNvSpPr txBox="1"/>
          <p:nvPr/>
        </p:nvSpPr>
        <p:spPr>
          <a:xfrm>
            <a:off x="706625" y="974125"/>
            <a:ext cx="62646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pt-BR">
                <a:solidFill>
                  <a:schemeClr val="accent2"/>
                </a:solidFill>
              </a:rPr>
              <a:t>Organograma (Portaria nº490/2021-PORT/REIT):</a:t>
            </a:r>
            <a:endParaRPr b="1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gb8208a7569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238" y="1423450"/>
            <a:ext cx="5299525" cy="353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2040900" y="325625"/>
            <a:ext cx="506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843675" y="1102700"/>
            <a:ext cx="73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>
                <a:solidFill>
                  <a:schemeClr val="dk1"/>
                </a:solidFill>
              </a:rPr>
              <a:t>Farol - </a:t>
            </a:r>
            <a:r>
              <a:rPr b="1" lang="pt-BR">
                <a:solidFill>
                  <a:srgbClr val="38761D"/>
                </a:solidFill>
              </a:rPr>
              <a:t>Clique na imagem para acessar os dados do Campus Camboriú.</a:t>
            </a:r>
            <a:endParaRPr b="1" sz="1400" u="none" cap="none" strike="noStrike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7000" y="1660375"/>
            <a:ext cx="3850998" cy="312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8208a7569_3_0"/>
          <p:cNvSpPr txBox="1"/>
          <p:nvPr/>
        </p:nvSpPr>
        <p:spPr>
          <a:xfrm>
            <a:off x="488000" y="325625"/>
            <a:ext cx="833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b8208a7569_3_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b8208a7569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35" y="16330600"/>
            <a:ext cx="798017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b8208a7569_3_0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Distribuições de Vagas - </a:t>
            </a:r>
            <a:r>
              <a:rPr lang="pt-BR" u="sng">
                <a:solidFill>
                  <a:schemeClr val="hlink"/>
                </a:solidFill>
                <a:hlinkClick r:id="rId5"/>
              </a:rPr>
              <a:t>SÚMULA Nº 1/ 2021 - CAMSDP/REI</a:t>
            </a:r>
            <a:endParaRPr/>
          </a:p>
        </p:txBody>
      </p:sp>
      <p:sp>
        <p:nvSpPr>
          <p:cNvPr id="212" name="Google Shape;212;gb8208a7569_3_0"/>
          <p:cNvSpPr txBox="1"/>
          <p:nvPr/>
        </p:nvSpPr>
        <p:spPr>
          <a:xfrm>
            <a:off x="918775" y="1970700"/>
            <a:ext cx="7638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8761D"/>
                </a:solidFill>
              </a:rPr>
              <a:t>Quantitativos de v</a:t>
            </a:r>
            <a:r>
              <a:rPr b="1" lang="pt-BR">
                <a:solidFill>
                  <a:srgbClr val="38761D"/>
                </a:solidFill>
              </a:rPr>
              <a:t>agas para provimento efetivo no Campus Camboriú: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rgbClr val="38761D"/>
                </a:solidFill>
              </a:rPr>
              <a:t>1 - Professor EBTT</a:t>
            </a:r>
            <a:r>
              <a:rPr b="1" lang="pt-BR">
                <a:solidFill>
                  <a:srgbClr val="38761D"/>
                </a:solidFill>
              </a:rPr>
              <a:t> - Ciências Agrárias - DE;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rgbClr val="38761D"/>
                </a:solidFill>
              </a:rPr>
              <a:t>1 - </a:t>
            </a:r>
            <a:r>
              <a:rPr b="1" lang="pt-BR">
                <a:solidFill>
                  <a:srgbClr val="38761D"/>
                </a:solidFill>
              </a:rPr>
              <a:t>Professor EBTT</a:t>
            </a:r>
            <a:r>
              <a:rPr b="1" lang="pt-BR">
                <a:solidFill>
                  <a:srgbClr val="38761D"/>
                </a:solidFill>
              </a:rPr>
              <a:t> - Engenharia Agrícola - DE;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rgbClr val="38761D"/>
                </a:solidFill>
              </a:rPr>
              <a:t>1 - </a:t>
            </a:r>
            <a:r>
              <a:rPr b="1" lang="pt-BR">
                <a:solidFill>
                  <a:srgbClr val="38761D"/>
                </a:solidFill>
              </a:rPr>
              <a:t>Professor EBTT</a:t>
            </a:r>
            <a:r>
              <a:rPr b="1" lang="pt-BR">
                <a:solidFill>
                  <a:srgbClr val="38761D"/>
                </a:solidFill>
              </a:rPr>
              <a:t> - Letras/Inglês - DE;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rgbClr val="38761D"/>
                </a:solidFill>
              </a:rPr>
              <a:t>1 - </a:t>
            </a:r>
            <a:r>
              <a:rPr b="1" lang="pt-BR">
                <a:solidFill>
                  <a:srgbClr val="38761D"/>
                </a:solidFill>
              </a:rPr>
              <a:t>Professor EBTT</a:t>
            </a:r>
            <a:r>
              <a:rPr b="1" lang="pt-BR">
                <a:solidFill>
                  <a:srgbClr val="38761D"/>
                </a:solidFill>
              </a:rPr>
              <a:t> - Pedagogia + PPGE - DE;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rgbClr val="38761D"/>
                </a:solidFill>
              </a:rPr>
              <a:t>1 - </a:t>
            </a:r>
            <a:r>
              <a:rPr b="1" lang="pt-BR">
                <a:solidFill>
                  <a:srgbClr val="38761D"/>
                </a:solidFill>
              </a:rPr>
              <a:t>Professor EBTT</a:t>
            </a:r>
            <a:r>
              <a:rPr b="1" lang="pt-BR">
                <a:solidFill>
                  <a:srgbClr val="38761D"/>
                </a:solidFill>
              </a:rPr>
              <a:t> - Programação WEB - DE.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38761D"/>
                </a:solidFill>
              </a:rPr>
              <a:t>DE = Dedicação Exclusiva </a:t>
            </a:r>
            <a:endParaRPr b="1" sz="10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901150" y="340425"/>
            <a:ext cx="506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Dinâmica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207225" y="643875"/>
            <a:ext cx="40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>
            <a:off x="495800" y="1513150"/>
            <a:ext cx="2301696" cy="1965222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Separar o documento em capítulos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6525800" y="1657749"/>
            <a:ext cx="2118258" cy="1609362"/>
          </a:xfrm>
          <a:prstGeom prst="flowChartDocumen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Revisar e consolidar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3593775" y="1857575"/>
            <a:ext cx="1935900" cy="1147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2984738" y="2171550"/>
            <a:ext cx="421800" cy="400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5816825" y="2231075"/>
            <a:ext cx="421800" cy="400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0975" y="71000"/>
            <a:ext cx="1413425" cy="16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2040900" y="325625"/>
            <a:ext cx="506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é o PDI?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1739175" y="1642950"/>
            <a:ext cx="5972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Plano de Desenvolvimento Institucional (PDI) consiste num documento que identifica a instituição no que diz respeito à sua filosofia de trabalho, à missão a que se propõe, às diretrizes pedagógicas que orientam suas ações, à sua estrutura organizacional e às atividades acadêmicas que desenvolve e/ou que pretende desenvolver.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/>
        </p:nvSpPr>
        <p:spPr>
          <a:xfrm>
            <a:off x="2041350" y="462638"/>
            <a:ext cx="506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Cronograma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Cronograma detalhado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4572097" y="1473650"/>
            <a:ext cx="3629100" cy="300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Estimativa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943732" y="1473650"/>
            <a:ext cx="3629100" cy="300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12"/>
          <p:cNvGrpSpPr/>
          <p:nvPr/>
        </p:nvGrpSpPr>
        <p:grpSpPr>
          <a:xfrm>
            <a:off x="943723" y="1784775"/>
            <a:ext cx="7257473" cy="674462"/>
            <a:chOff x="943723" y="3098488"/>
            <a:chExt cx="7257473" cy="674462"/>
          </a:xfrm>
        </p:grpSpPr>
        <p:sp>
          <p:nvSpPr>
            <p:cNvPr id="234" name="Google Shape;234;p12"/>
            <p:cNvSpPr/>
            <p:nvPr/>
          </p:nvSpPr>
          <p:spPr>
            <a:xfrm>
              <a:off x="4572996" y="3098513"/>
              <a:ext cx="36282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Concluir no 1</a:t>
              </a:r>
              <a:r>
                <a:rPr b="0" baseline="3000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semestre/2021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943726" y="3098488"/>
              <a:ext cx="36282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337725" y="3098563"/>
              <a:ext cx="298800" cy="346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Preparação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2"/>
          <p:cNvGrpSpPr/>
          <p:nvPr/>
        </p:nvGrpSpPr>
        <p:grpSpPr>
          <a:xfrm>
            <a:off x="943723" y="3155325"/>
            <a:ext cx="7257473" cy="674462"/>
            <a:chOff x="943723" y="4469038"/>
            <a:chExt cx="7257473" cy="674462"/>
          </a:xfrm>
        </p:grpSpPr>
        <p:sp>
          <p:nvSpPr>
            <p:cNvPr id="241" name="Google Shape;241;p12"/>
            <p:cNvSpPr/>
            <p:nvPr/>
          </p:nvSpPr>
          <p:spPr>
            <a:xfrm>
              <a:off x="4572996" y="4469063"/>
              <a:ext cx="36282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Char char="●"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Deverá estar no Consuper em outubro, para apreciação em dezembro</a:t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943726" y="4469038"/>
              <a:ext cx="36282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1302525" y="4469112"/>
              <a:ext cx="333900" cy="352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Finalização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2"/>
          <p:cNvGrpSpPr/>
          <p:nvPr/>
        </p:nvGrpSpPr>
        <p:grpSpPr>
          <a:xfrm>
            <a:off x="943723" y="2470050"/>
            <a:ext cx="7257473" cy="674462"/>
            <a:chOff x="943723" y="3783763"/>
            <a:chExt cx="7257473" cy="674462"/>
          </a:xfrm>
        </p:grpSpPr>
        <p:sp>
          <p:nvSpPr>
            <p:cNvPr id="248" name="Google Shape;248;p12"/>
            <p:cNvSpPr/>
            <p:nvPr/>
          </p:nvSpPr>
          <p:spPr>
            <a:xfrm>
              <a:off x="4572996" y="3783788"/>
              <a:ext cx="36282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Até setembro/2021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943726" y="3783763"/>
              <a:ext cx="36282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1300749" y="3828237"/>
              <a:ext cx="298800" cy="3003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Revisão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0975" y="71000"/>
            <a:ext cx="1413425" cy="16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2040900" y="325625"/>
            <a:ext cx="506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Revisão PDI 2019 - 2023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1747437" y="2145487"/>
            <a:ext cx="2041200" cy="853500"/>
          </a:xfrm>
          <a:prstGeom prst="homePlat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747425" y="2302958"/>
            <a:ext cx="1586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Preparação</a:t>
            </a:r>
            <a:endParaRPr b="0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74;p3"/>
          <p:cNvGrpSpPr/>
          <p:nvPr/>
        </p:nvGrpSpPr>
        <p:grpSpPr>
          <a:xfrm>
            <a:off x="2370843" y="1471374"/>
            <a:ext cx="216821" cy="679618"/>
            <a:chOff x="777447" y="1610215"/>
            <a:chExt cx="198900" cy="593656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" name="Google Shape;76;p3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"/>
          <p:cNvSpPr/>
          <p:nvPr/>
        </p:nvSpPr>
        <p:spPr>
          <a:xfrm>
            <a:off x="3356601" y="2145487"/>
            <a:ext cx="2235900" cy="853500"/>
          </a:xfrm>
          <a:prstGeom prst="chevro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3693739" y="2302958"/>
            <a:ext cx="1434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Revisão</a:t>
            </a:r>
            <a:endParaRPr b="0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3"/>
          <p:cNvGrpSpPr/>
          <p:nvPr/>
        </p:nvGrpSpPr>
        <p:grpSpPr>
          <a:xfrm>
            <a:off x="3846250" y="2992518"/>
            <a:ext cx="216821" cy="679617"/>
            <a:chOff x="2223534" y="2938958"/>
            <a:chExt cx="198900" cy="593656"/>
          </a:xfrm>
        </p:grpSpPr>
        <p:cxnSp>
          <p:nvCxnSpPr>
            <p:cNvPr id="80" name="Google Shape;80;p3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1" name="Google Shape;81;p3"/>
            <p:cNvSpPr/>
            <p:nvPr/>
          </p:nvSpPr>
          <p:spPr>
            <a:xfrm flipH="1" rot="10800000">
              <a:off x="2223534" y="3333714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3"/>
          <p:cNvSpPr/>
          <p:nvPr/>
        </p:nvSpPr>
        <p:spPr>
          <a:xfrm>
            <a:off x="5160681" y="2145487"/>
            <a:ext cx="2235900" cy="853500"/>
          </a:xfrm>
          <a:prstGeom prst="chevro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5483122" y="2302958"/>
            <a:ext cx="1434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-BR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Finalização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3"/>
          <p:cNvGrpSpPr/>
          <p:nvPr/>
        </p:nvGrpSpPr>
        <p:grpSpPr>
          <a:xfrm>
            <a:off x="5800202" y="1471374"/>
            <a:ext cx="216821" cy="679618"/>
            <a:chOff x="3918084" y="1610215"/>
            <a:chExt cx="198900" cy="593656"/>
          </a:xfrm>
        </p:grpSpPr>
        <p:cxnSp>
          <p:nvCxnSpPr>
            <p:cNvPr id="85" name="Google Shape;85;p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3"/>
          <p:cNvSpPr txBox="1"/>
          <p:nvPr/>
        </p:nvSpPr>
        <p:spPr>
          <a:xfrm>
            <a:off x="7917800" y="4743300"/>
            <a:ext cx="12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Julho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/>
        </p:nvSpPr>
        <p:spPr>
          <a:xfrm>
            <a:off x="843675" y="340425"/>
            <a:ext cx="506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Capítulos para revisar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843675" y="1102700"/>
            <a:ext cx="7371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Perfil Institucional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Projeto Político Pedagógico Institucional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Cronograma de implantação e desenvolvimento institucional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Perfil do corpo docente e TAEs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Organização administrativa do IFC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Avaliação e Acompanhamento do Desenvolvimento Institucional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Ações de transparência e divulgação de informações da instituição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Infraestrutura física e instalações acadêmicas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Aspectos financeiros e orçamentários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Plano de Logística Sustentável do IFC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 Gestão de Riscos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 Oferta de Educação a Distância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/>
        </p:nvSpPr>
        <p:spPr>
          <a:xfrm>
            <a:off x="843675" y="340425"/>
            <a:ext cx="506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Destaques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207225" y="643875"/>
            <a:ext cx="40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843675" y="1102700"/>
            <a:ext cx="7371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Capítulo 1. Perfil Institucional - Planejamento Estratégico (novo)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Quadro 05: Previsão de abertura de novos cursos e novas turmas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 06: Cronograma de expansão docente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 10: Evolução no quadro permanente de TAEs por nível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Quadro 13: Acervo físico atual e previsão de expansão até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Quadro 14: Infraestrutura física das bibliotecas em 2018 e previsão de expansão até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Seção 8.4 Cronograma de expansão da infraestrutura para o período de vigência do PDI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Quadro 15: Cursos que serão expandidos ou criados (modalidade EaD)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843675" y="340425"/>
            <a:ext cx="506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Farol IFC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843675" y="1102700"/>
            <a:ext cx="3685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Farol é um projeto institucional com o intuito de contribuir com a gestão por meio de informações relevantes para o desenvolvimento institucional.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expansão de uma instituição é um fenômeno multidimensional, influenciado por diversos fatores com determinada complexidade de mensuração.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Quais são os principais fatores que influenciam o potencial de crescimento dos campi do IFC?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Farol IFC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5">
            <a:alphaModFix/>
          </a:blip>
          <a:srcRect b="6330" l="38878" r="11670" t="18571"/>
          <a:stretch/>
        </p:blipFill>
        <p:spPr>
          <a:xfrm>
            <a:off x="5097100" y="796533"/>
            <a:ext cx="3685502" cy="3148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/>
        </p:nvSpPr>
        <p:spPr>
          <a:xfrm>
            <a:off x="2040900" y="325625"/>
            <a:ext cx="5062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Gerais do IFC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Plataforma Nilo Peçanha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843675" y="1102700"/>
            <a:ext cx="73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Instituto Federal Catarinense possui 16 unidades: 15 campi e 1 Reitoria.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8" name="Google Shape;118;p7"/>
          <p:cNvGraphicFramePr/>
          <p:nvPr/>
        </p:nvGraphicFramePr>
        <p:xfrm>
          <a:off x="909675" y="184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{450E9B85-29E2-46BB-BAD3-CCEE52BF3499}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Número de docentes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1.051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Número de TAEs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884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Cursos ofertados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185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Matrículas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17.950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Vagas ofertadas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</a:rPr>
                        <a:t>6.117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9" name="Google Shape;119;p7"/>
          <p:cNvSpPr txBox="1"/>
          <p:nvPr/>
        </p:nvSpPr>
        <p:spPr>
          <a:xfrm>
            <a:off x="909675" y="3928500"/>
            <a:ext cx="25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PNP, Ano base 2020.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6270" l="16588" r="17529" t="17982"/>
          <a:stretch/>
        </p:blipFill>
        <p:spPr>
          <a:xfrm>
            <a:off x="893063" y="192375"/>
            <a:ext cx="7357867" cy="47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344250" y="263250"/>
            <a:ext cx="274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Organograma da Reitoria do IFC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4D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/>
        </p:nvSpPr>
        <p:spPr>
          <a:xfrm>
            <a:off x="488000" y="325625"/>
            <a:ext cx="833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Campus Camboriú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333200" y="4216200"/>
            <a:ext cx="707325" cy="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 txBox="1"/>
          <p:nvPr/>
        </p:nvSpPr>
        <p:spPr>
          <a:xfrm>
            <a:off x="654050" y="1212025"/>
            <a:ext cx="79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706625" y="974125"/>
            <a:ext cx="7980300" cy="4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Tipificação (</a:t>
            </a:r>
            <a:r>
              <a:rPr lang="pt-BR" u="sng">
                <a:solidFill>
                  <a:schemeClr val="hlink"/>
                </a:solidFill>
                <a:hlinkClick r:id="rId4"/>
              </a:rPr>
              <a:t>Portaria 246/2016</a:t>
            </a:r>
            <a:r>
              <a:rPr lang="pt-BR">
                <a:solidFill>
                  <a:schemeClr val="dk1"/>
                </a:solidFill>
              </a:rPr>
              <a:t>): </a:t>
            </a:r>
            <a:r>
              <a:rPr b="1" lang="pt-BR">
                <a:solidFill>
                  <a:srgbClr val="38761D"/>
                </a:solidFill>
              </a:rPr>
              <a:t>IF Campus - 90/70 Agrícola</a:t>
            </a:r>
            <a:endParaRPr b="1">
              <a:solidFill>
                <a:srgbClr val="38761D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Número de Docentes: </a:t>
            </a:r>
            <a:r>
              <a:rPr b="1" lang="pt-BR">
                <a:solidFill>
                  <a:srgbClr val="38761D"/>
                </a:solidFill>
              </a:rPr>
              <a:t>148*</a:t>
            </a:r>
            <a:endParaRPr b="1">
              <a:solidFill>
                <a:srgbClr val="38761D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Número de TAES:</a:t>
            </a:r>
            <a:r>
              <a:rPr b="1" lang="pt-BR">
                <a:solidFill>
                  <a:srgbClr val="38761D"/>
                </a:solidFill>
              </a:rPr>
              <a:t> 97**</a:t>
            </a:r>
            <a:endParaRPr b="1">
              <a:solidFill>
                <a:srgbClr val="38761D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Cursos ofertados:  </a:t>
            </a:r>
            <a:endParaRPr/>
          </a:p>
          <a:p>
            <a:pPr indent="-3175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❖"/>
            </a:pPr>
            <a:r>
              <a:rPr b="1" lang="pt-BR">
                <a:solidFill>
                  <a:srgbClr val="38761D"/>
                </a:solidFill>
              </a:rPr>
              <a:t>Pós-Graduação (4)*** </a:t>
            </a:r>
            <a:endParaRPr b="1">
              <a:solidFill>
                <a:srgbClr val="38761D"/>
              </a:solidFill>
            </a:endParaRPr>
          </a:p>
          <a:p>
            <a:pPr indent="-3175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❖"/>
            </a:pPr>
            <a:r>
              <a:rPr b="1" lang="pt-BR">
                <a:solidFill>
                  <a:srgbClr val="38761D"/>
                </a:solidFill>
              </a:rPr>
              <a:t>Ensino Superior (6)***</a:t>
            </a:r>
            <a:endParaRPr b="1">
              <a:solidFill>
                <a:srgbClr val="38761D"/>
              </a:solidFill>
            </a:endParaRPr>
          </a:p>
          <a:p>
            <a:pPr indent="-3175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❖"/>
            </a:pPr>
            <a:r>
              <a:rPr b="1" lang="pt-BR">
                <a:solidFill>
                  <a:srgbClr val="38761D"/>
                </a:solidFill>
              </a:rPr>
              <a:t>Cursos Técnicos Integrados ao Ensino Médio (4)*** </a:t>
            </a:r>
            <a:endParaRPr b="1">
              <a:solidFill>
                <a:srgbClr val="38761D"/>
              </a:solidFill>
            </a:endParaRPr>
          </a:p>
          <a:p>
            <a:pPr indent="-3175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❖"/>
            </a:pPr>
            <a:r>
              <a:rPr b="1" lang="pt-BR">
                <a:solidFill>
                  <a:srgbClr val="38761D"/>
                </a:solidFill>
              </a:rPr>
              <a:t>Cursos Técnicos Subsequentes ao Ensino Médio (3)*** </a:t>
            </a:r>
            <a:endParaRPr b="1">
              <a:solidFill>
                <a:srgbClr val="38761D"/>
              </a:solidFill>
            </a:endParaRPr>
          </a:p>
          <a:p>
            <a:pPr indent="-3175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❖"/>
            </a:pPr>
            <a:r>
              <a:rPr b="1" lang="pt-BR">
                <a:solidFill>
                  <a:srgbClr val="38761D"/>
                </a:solidFill>
              </a:rPr>
              <a:t>Proeja (2)*** </a:t>
            </a:r>
            <a:endParaRPr b="1">
              <a:solidFill>
                <a:srgbClr val="38761D"/>
              </a:solidFill>
            </a:endParaRPr>
          </a:p>
          <a:p>
            <a:pPr indent="-3175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❖"/>
            </a:pPr>
            <a:r>
              <a:rPr b="1" lang="pt-BR">
                <a:solidFill>
                  <a:srgbClr val="38761D"/>
                </a:solidFill>
              </a:rPr>
              <a:t>Qualificação Profissional (15)***</a:t>
            </a:r>
            <a:endParaRPr b="1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/>
              <a:t>Referências: </a:t>
            </a:r>
            <a:endParaRPr b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* </a:t>
            </a:r>
            <a:r>
              <a:rPr i="1" lang="pt-BR" sz="900"/>
              <a:t>Planilha</a:t>
            </a:r>
            <a:r>
              <a:rPr lang="pt-BR" sz="900"/>
              <a:t> “</a:t>
            </a:r>
            <a:r>
              <a:rPr i="1" lang="pt-BR" sz="900">
                <a:solidFill>
                  <a:schemeClr val="dk1"/>
                </a:solidFill>
              </a:rPr>
              <a:t>Relatório de Gestão de Dados Docentes” - CGP/Camboriú - Julho/2021</a:t>
            </a:r>
            <a:br>
              <a:rPr i="1" lang="pt-BR" sz="900">
                <a:solidFill>
                  <a:schemeClr val="dk1"/>
                </a:solidFill>
              </a:rPr>
            </a:br>
            <a:r>
              <a:rPr i="1" lang="pt-BR" sz="900">
                <a:solidFill>
                  <a:schemeClr val="dk1"/>
                </a:solidFill>
              </a:rPr>
              <a:t>** Planilha “Dados Servidores TAES” - CGP/Camboriú - Julho/2021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900">
                <a:solidFill>
                  <a:schemeClr val="dk1"/>
                </a:solidFill>
              </a:rPr>
              <a:t>*** Lista de cursos oferecidos pelo IFC Camboriú - Disponível em: </a:t>
            </a:r>
            <a:r>
              <a:rPr i="1" lang="pt-BR" sz="900" u="sng">
                <a:solidFill>
                  <a:schemeClr val="hlink"/>
                </a:solidFill>
                <a:hlinkClick r:id="rId5"/>
              </a:rPr>
              <a:t>http://www.camboriu.ifc.edu.br/cursos/</a:t>
            </a:r>
            <a:r>
              <a:rPr i="1" lang="pt-BR" sz="900">
                <a:solidFill>
                  <a:schemeClr val="dk1"/>
                </a:solidFill>
              </a:rPr>
              <a:t>  -  Julho/2021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Lucas</dc:creator>
</cp:coreProperties>
</file>