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57" r:id="rId4"/>
    <p:sldId id="258" r:id="rId5"/>
    <p:sldId id="259" r:id="rId6"/>
    <p:sldId id="256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" y="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liente\Documents\2020\AGE%20IAI\covid\cleo%20diario\GR&#193;FICOS%20DI&#193;RIOS%20090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liente\Documents\2020\AGE%20IAI\covid\cleo%20diario\GR&#193;FICOS%20DI&#193;RIOS%20090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200" dirty="0"/>
              <a:t>Nº Casos positivos/bairros município de Camboriú acumulado até 10/06/2020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bairros!$B$1</c:f>
              <c:strCache>
                <c:ptCount val="1"/>
                <c:pt idx="0">
                  <c:v>confirmado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7FE5-4DCB-BCFC-8E5BB146951A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7FE5-4DCB-BCFC-8E5BB146951A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7FE5-4DCB-BCFC-8E5BB146951A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7FE5-4DCB-BCFC-8E5BB146951A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7FE5-4DCB-BCFC-8E5BB146951A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7FE5-4DCB-BCFC-8E5BB146951A}"/>
              </c:ext>
            </c:extLst>
          </c:dPt>
          <c:dPt>
            <c:idx val="6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7FE5-4DCB-BCFC-8E5BB146951A}"/>
              </c:ext>
            </c:extLst>
          </c:dPt>
          <c:dPt>
            <c:idx val="7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F-7FE5-4DCB-BCFC-8E5BB146951A}"/>
              </c:ext>
            </c:extLst>
          </c:dPt>
          <c:dPt>
            <c:idx val="8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1-7FE5-4DCB-BCFC-8E5BB146951A}"/>
              </c:ext>
            </c:extLst>
          </c:dPt>
          <c:dPt>
            <c:idx val="9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3-7FE5-4DCB-BCFC-8E5BB146951A}"/>
              </c:ext>
            </c:extLst>
          </c:dPt>
          <c:dPt>
            <c:idx val="10"/>
            <c:bubble3D val="0"/>
            <c:spPr>
              <a:solidFill>
                <a:schemeClr val="accent4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5-7FE5-4DCB-BCFC-8E5BB146951A}"/>
              </c:ext>
            </c:extLst>
          </c:dPt>
          <c:dPt>
            <c:idx val="11"/>
            <c:bubble3D val="0"/>
            <c:spPr>
              <a:solidFill>
                <a:schemeClr val="accent6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7-7FE5-4DCB-BCFC-8E5BB146951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FE5-4DCB-BCFC-8E5BB146951A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FE5-4DCB-BCFC-8E5BB146951A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FE5-4DCB-BCFC-8E5BB146951A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FE5-4DCB-BCFC-8E5BB146951A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FE5-4DCB-BCFC-8E5BB146951A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FE5-4DCB-BCFC-8E5BB146951A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FE5-4DCB-BCFC-8E5BB146951A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4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FE5-4DCB-BCFC-8E5BB146951A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FE5-4DCB-BCFC-8E5BB146951A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2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FE5-4DCB-BCFC-8E5BB146951A}"/>
                </c:ext>
              </c:extLst>
            </c:dLbl>
            <c:dLbl>
              <c:idx val="10"/>
              <c:layout>
                <c:manualLayout>
                  <c:x val="-4.8549869126459422E-2"/>
                  <c:y val="-2.867706011581022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4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7FE5-4DCB-BCFC-8E5BB146951A}"/>
                </c:ext>
              </c:extLst>
            </c:dLbl>
            <c:dLbl>
              <c:idx val="11"/>
              <c:layout>
                <c:manualLayout>
                  <c:x val="6.299020841572886E-2"/>
                  <c:y val="-6.49495709103777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7FE5-4DCB-BCFC-8E5BB14695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spc="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bairros!$A$2:$A$13</c:f>
              <c:strCache>
                <c:ptCount val="12"/>
                <c:pt idx="0">
                  <c:v>Areias</c:v>
                </c:pt>
                <c:pt idx="1">
                  <c:v>Braço</c:v>
                </c:pt>
                <c:pt idx="2">
                  <c:v>Cedro</c:v>
                </c:pt>
                <c:pt idx="3">
                  <c:v>Centro</c:v>
                </c:pt>
                <c:pt idx="4">
                  <c:v>Conde Vila Verde</c:v>
                </c:pt>
                <c:pt idx="5">
                  <c:v>Lidia Duarte</c:v>
                </c:pt>
                <c:pt idx="6">
                  <c:v>Monte Alegre</c:v>
                </c:pt>
                <c:pt idx="7">
                  <c:v>Rio Pequeno</c:v>
                </c:pt>
                <c:pt idx="8">
                  <c:v>Santa Regina</c:v>
                </c:pt>
                <c:pt idx="9">
                  <c:v>Taboleiro</c:v>
                </c:pt>
                <c:pt idx="10">
                  <c:v>Macacos</c:v>
                </c:pt>
                <c:pt idx="11">
                  <c:v>São Francisco de assis</c:v>
                </c:pt>
              </c:strCache>
            </c:strRef>
          </c:cat>
          <c:val>
            <c:numRef>
              <c:f>bairros!$B$2:$B$13</c:f>
              <c:numCache>
                <c:formatCode>General</c:formatCode>
                <c:ptCount val="12"/>
                <c:pt idx="0">
                  <c:v>16</c:v>
                </c:pt>
                <c:pt idx="1">
                  <c:v>7</c:v>
                </c:pt>
                <c:pt idx="2">
                  <c:v>15</c:v>
                </c:pt>
                <c:pt idx="3">
                  <c:v>48</c:v>
                </c:pt>
                <c:pt idx="4">
                  <c:v>5</c:v>
                </c:pt>
                <c:pt idx="5">
                  <c:v>9</c:v>
                </c:pt>
                <c:pt idx="6">
                  <c:v>32</c:v>
                </c:pt>
                <c:pt idx="7">
                  <c:v>27</c:v>
                </c:pt>
                <c:pt idx="8">
                  <c:v>23</c:v>
                </c:pt>
                <c:pt idx="9">
                  <c:v>28</c:v>
                </c:pt>
                <c:pt idx="10">
                  <c:v>2</c:v>
                </c:pt>
                <c:pt idx="1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7FE5-4DCB-BCFC-8E5BB146951A}"/>
            </c:ext>
          </c:extLst>
        </c:ser>
        <c:ser>
          <c:idx val="1"/>
          <c:order val="1"/>
          <c:tx>
            <c:strRef>
              <c:f>bairros!#REF!</c:f>
              <c:strCache>
                <c:ptCount val="1"/>
                <c:pt idx="0">
                  <c:v>#REF!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7FE5-4DCB-BCFC-8E5BB146951A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7FE5-4DCB-BCFC-8E5BB146951A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E-7FE5-4DCB-BCFC-8E5BB146951A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0-7FE5-4DCB-BCFC-8E5BB146951A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2-7FE5-4DCB-BCFC-8E5BB146951A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4-7FE5-4DCB-BCFC-8E5BB146951A}"/>
              </c:ext>
            </c:extLst>
          </c:dPt>
          <c:dPt>
            <c:idx val="6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6-7FE5-4DCB-BCFC-8E5BB146951A}"/>
              </c:ext>
            </c:extLst>
          </c:dPt>
          <c:dPt>
            <c:idx val="7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7FE5-4DCB-BCFC-8E5BB146951A}"/>
              </c:ext>
            </c:extLst>
          </c:dPt>
          <c:dPt>
            <c:idx val="8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7FE5-4DCB-BCFC-8E5BB146951A}"/>
              </c:ext>
            </c:extLst>
          </c:dPt>
          <c:dPt>
            <c:idx val="9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7FE5-4DCB-BCFC-8E5BB146951A}"/>
              </c:ext>
            </c:extLst>
          </c:dPt>
          <c:dPt>
            <c:idx val="10"/>
            <c:bubble3D val="0"/>
            <c:spPr>
              <a:solidFill>
                <a:schemeClr val="accent4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7FE5-4DCB-BCFC-8E5BB146951A}"/>
              </c:ext>
            </c:extLst>
          </c:dPt>
          <c:dPt>
            <c:idx val="11"/>
            <c:bubble3D val="0"/>
            <c:spPr>
              <a:solidFill>
                <a:schemeClr val="accent6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7FE5-4DCB-BCFC-8E5BB146951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7FE5-4DCB-BCFC-8E5BB146951A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bairros!$A$2:$A$13</c:f>
              <c:strCache>
                <c:ptCount val="12"/>
                <c:pt idx="0">
                  <c:v>Areias</c:v>
                </c:pt>
                <c:pt idx="1">
                  <c:v>Braço</c:v>
                </c:pt>
                <c:pt idx="2">
                  <c:v>Cedro</c:v>
                </c:pt>
                <c:pt idx="3">
                  <c:v>Centro</c:v>
                </c:pt>
                <c:pt idx="4">
                  <c:v>Conde Vila Verde</c:v>
                </c:pt>
                <c:pt idx="5">
                  <c:v>Lidia Duarte</c:v>
                </c:pt>
                <c:pt idx="6">
                  <c:v>Monte Alegre</c:v>
                </c:pt>
                <c:pt idx="7">
                  <c:v>Rio Pequeno</c:v>
                </c:pt>
                <c:pt idx="8">
                  <c:v>Santa Regina</c:v>
                </c:pt>
                <c:pt idx="9">
                  <c:v>Taboleiro</c:v>
                </c:pt>
                <c:pt idx="10">
                  <c:v>Macacos</c:v>
                </c:pt>
                <c:pt idx="11">
                  <c:v>São Francisco de assis</c:v>
                </c:pt>
              </c:strCache>
            </c:strRef>
          </c:cat>
          <c:val>
            <c:numRef>
              <c:f>bairros!#REF!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1-7FE5-4DCB-BCFC-8E5BB146951A}"/>
            </c:ext>
          </c:extLst>
        </c:ser>
        <c:ser>
          <c:idx val="2"/>
          <c:order val="2"/>
          <c:tx>
            <c:strRef>
              <c:f>bairros!$C$1</c:f>
              <c:strCache>
                <c:ptCount val="1"/>
                <c:pt idx="0">
                  <c:v>óbito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3-7FE5-4DCB-BCFC-8E5BB146951A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5-7FE5-4DCB-BCFC-8E5BB146951A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7-7FE5-4DCB-BCFC-8E5BB146951A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9-7FE5-4DCB-BCFC-8E5BB146951A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B-7FE5-4DCB-BCFC-8E5BB146951A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D-7FE5-4DCB-BCFC-8E5BB146951A}"/>
              </c:ext>
            </c:extLst>
          </c:dPt>
          <c:dPt>
            <c:idx val="6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F-7FE5-4DCB-BCFC-8E5BB146951A}"/>
              </c:ext>
            </c:extLst>
          </c:dPt>
          <c:dPt>
            <c:idx val="7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41-7FE5-4DCB-BCFC-8E5BB146951A}"/>
              </c:ext>
            </c:extLst>
          </c:dPt>
          <c:dPt>
            <c:idx val="8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43-7FE5-4DCB-BCFC-8E5BB146951A}"/>
              </c:ext>
            </c:extLst>
          </c:dPt>
          <c:dPt>
            <c:idx val="9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45-7FE5-4DCB-BCFC-8E5BB146951A}"/>
              </c:ext>
            </c:extLst>
          </c:dPt>
          <c:dPt>
            <c:idx val="10"/>
            <c:bubble3D val="0"/>
            <c:spPr>
              <a:solidFill>
                <a:schemeClr val="accent4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47-7FE5-4DCB-BCFC-8E5BB146951A}"/>
              </c:ext>
            </c:extLst>
          </c:dPt>
          <c:dPt>
            <c:idx val="11"/>
            <c:bubble3D val="0"/>
            <c:spPr>
              <a:solidFill>
                <a:schemeClr val="accent6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49-7FE5-4DCB-BCFC-8E5BB146951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3-7FE5-4DCB-BCFC-8E5BB146951A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5-7FE5-4DCB-BCFC-8E5BB146951A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7-7FE5-4DCB-BCFC-8E5BB146951A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9-7FE5-4DCB-BCFC-8E5BB146951A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B-7FE5-4DCB-BCFC-8E5BB146951A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D-7FE5-4DCB-BCFC-8E5BB146951A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F-7FE5-4DCB-BCFC-8E5BB146951A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41-7FE5-4DCB-BCFC-8E5BB146951A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43-7FE5-4DCB-BCFC-8E5BB146951A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45-7FE5-4DCB-BCFC-8E5BB146951A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47-7FE5-4DCB-BCFC-8E5BB146951A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49-7FE5-4DCB-BCFC-8E5BB146951A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bairros!$A$2:$A$13</c:f>
              <c:strCache>
                <c:ptCount val="12"/>
                <c:pt idx="0">
                  <c:v>Areias</c:v>
                </c:pt>
                <c:pt idx="1">
                  <c:v>Braço</c:v>
                </c:pt>
                <c:pt idx="2">
                  <c:v>Cedro</c:v>
                </c:pt>
                <c:pt idx="3">
                  <c:v>Centro</c:v>
                </c:pt>
                <c:pt idx="4">
                  <c:v>Conde Vila Verde</c:v>
                </c:pt>
                <c:pt idx="5">
                  <c:v>Lidia Duarte</c:v>
                </c:pt>
                <c:pt idx="6">
                  <c:v>Monte Alegre</c:v>
                </c:pt>
                <c:pt idx="7">
                  <c:v>Rio Pequeno</c:v>
                </c:pt>
                <c:pt idx="8">
                  <c:v>Santa Regina</c:v>
                </c:pt>
                <c:pt idx="9">
                  <c:v>Taboleiro</c:v>
                </c:pt>
                <c:pt idx="10">
                  <c:v>Macacos</c:v>
                </c:pt>
                <c:pt idx="11">
                  <c:v>São Francisco de assis</c:v>
                </c:pt>
              </c:strCache>
            </c:strRef>
          </c:cat>
          <c:val>
            <c:numRef>
              <c:f>bairros!$C$2:$C$13</c:f>
              <c:numCache>
                <c:formatCode>General</c:formatCode>
                <c:ptCount val="12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A-7FE5-4DCB-BCFC-8E5BB146951A}"/>
            </c:ext>
          </c:extLst>
        </c:ser>
        <c:ser>
          <c:idx val="3"/>
          <c:order val="3"/>
          <c:tx>
            <c:strRef>
              <c:f>bairros!$D$1</c:f>
              <c:strCache>
                <c:ptCount val="1"/>
                <c:pt idx="0">
                  <c:v>recuperado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4C-7FE5-4DCB-BCFC-8E5BB146951A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4E-7FE5-4DCB-BCFC-8E5BB146951A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50-7FE5-4DCB-BCFC-8E5BB146951A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52-7FE5-4DCB-BCFC-8E5BB146951A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54-7FE5-4DCB-BCFC-8E5BB146951A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56-7FE5-4DCB-BCFC-8E5BB146951A}"/>
              </c:ext>
            </c:extLst>
          </c:dPt>
          <c:dPt>
            <c:idx val="6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58-7FE5-4DCB-BCFC-8E5BB146951A}"/>
              </c:ext>
            </c:extLst>
          </c:dPt>
          <c:dPt>
            <c:idx val="7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5A-7FE5-4DCB-BCFC-8E5BB146951A}"/>
              </c:ext>
            </c:extLst>
          </c:dPt>
          <c:dPt>
            <c:idx val="8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5C-7FE5-4DCB-BCFC-8E5BB146951A}"/>
              </c:ext>
            </c:extLst>
          </c:dPt>
          <c:dPt>
            <c:idx val="9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5E-7FE5-4DCB-BCFC-8E5BB146951A}"/>
              </c:ext>
            </c:extLst>
          </c:dPt>
          <c:dPt>
            <c:idx val="10"/>
            <c:bubble3D val="0"/>
            <c:spPr>
              <a:solidFill>
                <a:schemeClr val="accent4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60-7FE5-4DCB-BCFC-8E5BB146951A}"/>
              </c:ext>
            </c:extLst>
          </c:dPt>
          <c:dPt>
            <c:idx val="11"/>
            <c:bubble3D val="0"/>
            <c:spPr>
              <a:solidFill>
                <a:schemeClr val="accent6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62-7FE5-4DCB-BCFC-8E5BB146951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4C-7FE5-4DCB-BCFC-8E5BB146951A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4E-7FE5-4DCB-BCFC-8E5BB146951A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50-7FE5-4DCB-BCFC-8E5BB146951A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52-7FE5-4DCB-BCFC-8E5BB146951A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54-7FE5-4DCB-BCFC-8E5BB146951A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56-7FE5-4DCB-BCFC-8E5BB146951A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58-7FE5-4DCB-BCFC-8E5BB146951A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5A-7FE5-4DCB-BCFC-8E5BB146951A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5C-7FE5-4DCB-BCFC-8E5BB146951A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5E-7FE5-4DCB-BCFC-8E5BB146951A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60-7FE5-4DCB-BCFC-8E5BB146951A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62-7FE5-4DCB-BCFC-8E5BB146951A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bairros!$A$2:$A$13</c:f>
              <c:strCache>
                <c:ptCount val="12"/>
                <c:pt idx="0">
                  <c:v>Areias</c:v>
                </c:pt>
                <c:pt idx="1">
                  <c:v>Braço</c:v>
                </c:pt>
                <c:pt idx="2">
                  <c:v>Cedro</c:v>
                </c:pt>
                <c:pt idx="3">
                  <c:v>Centro</c:v>
                </c:pt>
                <c:pt idx="4">
                  <c:v>Conde Vila Verde</c:v>
                </c:pt>
                <c:pt idx="5">
                  <c:v>Lidia Duarte</c:v>
                </c:pt>
                <c:pt idx="6">
                  <c:v>Monte Alegre</c:v>
                </c:pt>
                <c:pt idx="7">
                  <c:v>Rio Pequeno</c:v>
                </c:pt>
                <c:pt idx="8">
                  <c:v>Santa Regina</c:v>
                </c:pt>
                <c:pt idx="9">
                  <c:v>Taboleiro</c:v>
                </c:pt>
                <c:pt idx="10">
                  <c:v>Macacos</c:v>
                </c:pt>
                <c:pt idx="11">
                  <c:v>São Francisco de assis</c:v>
                </c:pt>
              </c:strCache>
            </c:strRef>
          </c:cat>
          <c:val>
            <c:numRef>
              <c:f>bairros!$D$2:$D$13</c:f>
              <c:numCache>
                <c:formatCode>General</c:formatCode>
                <c:ptCount val="12"/>
                <c:pt idx="0">
                  <c:v>11</c:v>
                </c:pt>
                <c:pt idx="1">
                  <c:v>5</c:v>
                </c:pt>
                <c:pt idx="2">
                  <c:v>11</c:v>
                </c:pt>
                <c:pt idx="3">
                  <c:v>35</c:v>
                </c:pt>
                <c:pt idx="4">
                  <c:v>4</c:v>
                </c:pt>
                <c:pt idx="5">
                  <c:v>6</c:v>
                </c:pt>
                <c:pt idx="6">
                  <c:v>23</c:v>
                </c:pt>
                <c:pt idx="7">
                  <c:v>21</c:v>
                </c:pt>
                <c:pt idx="8">
                  <c:v>15</c:v>
                </c:pt>
                <c:pt idx="9">
                  <c:v>16</c:v>
                </c:pt>
                <c:pt idx="10">
                  <c:v>0</c:v>
                </c:pt>
                <c:pt idx="1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63-7FE5-4DCB-BCFC-8E5BB146951A}"/>
            </c:ext>
          </c:extLst>
        </c:ser>
        <c:ser>
          <c:idx val="4"/>
          <c:order val="4"/>
          <c:tx>
            <c:strRef>
              <c:f>bairros!#REF!</c:f>
              <c:strCache>
                <c:ptCount val="1"/>
                <c:pt idx="0">
                  <c:v>#REF!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65-7FE5-4DCB-BCFC-8E5BB146951A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67-7FE5-4DCB-BCFC-8E5BB146951A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69-7FE5-4DCB-BCFC-8E5BB146951A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6B-7FE5-4DCB-BCFC-8E5BB146951A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6D-7FE5-4DCB-BCFC-8E5BB146951A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6F-7FE5-4DCB-BCFC-8E5BB146951A}"/>
              </c:ext>
            </c:extLst>
          </c:dPt>
          <c:dPt>
            <c:idx val="6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71-7FE5-4DCB-BCFC-8E5BB146951A}"/>
              </c:ext>
            </c:extLst>
          </c:dPt>
          <c:dPt>
            <c:idx val="7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73-7FE5-4DCB-BCFC-8E5BB146951A}"/>
              </c:ext>
            </c:extLst>
          </c:dPt>
          <c:dPt>
            <c:idx val="8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75-7FE5-4DCB-BCFC-8E5BB146951A}"/>
              </c:ext>
            </c:extLst>
          </c:dPt>
          <c:dPt>
            <c:idx val="9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77-7FE5-4DCB-BCFC-8E5BB146951A}"/>
              </c:ext>
            </c:extLst>
          </c:dPt>
          <c:dPt>
            <c:idx val="10"/>
            <c:bubble3D val="0"/>
            <c:spPr>
              <a:solidFill>
                <a:schemeClr val="accent4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79-7FE5-4DCB-BCFC-8E5BB146951A}"/>
              </c:ext>
            </c:extLst>
          </c:dPt>
          <c:dPt>
            <c:idx val="11"/>
            <c:bubble3D val="0"/>
            <c:spPr>
              <a:solidFill>
                <a:schemeClr val="accent6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7B-7FE5-4DCB-BCFC-8E5BB146951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65-7FE5-4DCB-BCFC-8E5BB146951A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bairros!$A$2:$A$13</c:f>
              <c:strCache>
                <c:ptCount val="12"/>
                <c:pt idx="0">
                  <c:v>Areias</c:v>
                </c:pt>
                <c:pt idx="1">
                  <c:v>Braço</c:v>
                </c:pt>
                <c:pt idx="2">
                  <c:v>Cedro</c:v>
                </c:pt>
                <c:pt idx="3">
                  <c:v>Centro</c:v>
                </c:pt>
                <c:pt idx="4">
                  <c:v>Conde Vila Verde</c:v>
                </c:pt>
                <c:pt idx="5">
                  <c:v>Lidia Duarte</c:v>
                </c:pt>
                <c:pt idx="6">
                  <c:v>Monte Alegre</c:v>
                </c:pt>
                <c:pt idx="7">
                  <c:v>Rio Pequeno</c:v>
                </c:pt>
                <c:pt idx="8">
                  <c:v>Santa Regina</c:v>
                </c:pt>
                <c:pt idx="9">
                  <c:v>Taboleiro</c:v>
                </c:pt>
                <c:pt idx="10">
                  <c:v>Macacos</c:v>
                </c:pt>
                <c:pt idx="11">
                  <c:v>São Francisco de assis</c:v>
                </c:pt>
              </c:strCache>
            </c:strRef>
          </c:cat>
          <c:val>
            <c:numRef>
              <c:f>bairros!#REF!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7C-7FE5-4DCB-BCFC-8E5BB146951A}"/>
            </c:ext>
          </c:extLst>
        </c:ser>
        <c:ser>
          <c:idx val="5"/>
          <c:order val="5"/>
          <c:tx>
            <c:strRef>
              <c:f>bairros!$E$1</c:f>
              <c:strCache>
                <c:ptCount val="1"/>
                <c:pt idx="0">
                  <c:v>monitorado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7E-7FE5-4DCB-BCFC-8E5BB146951A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80-7FE5-4DCB-BCFC-8E5BB146951A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82-7FE5-4DCB-BCFC-8E5BB146951A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84-7FE5-4DCB-BCFC-8E5BB146951A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86-7FE5-4DCB-BCFC-8E5BB146951A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88-7FE5-4DCB-BCFC-8E5BB146951A}"/>
              </c:ext>
            </c:extLst>
          </c:dPt>
          <c:dPt>
            <c:idx val="6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8A-7FE5-4DCB-BCFC-8E5BB146951A}"/>
              </c:ext>
            </c:extLst>
          </c:dPt>
          <c:dPt>
            <c:idx val="7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8C-7FE5-4DCB-BCFC-8E5BB146951A}"/>
              </c:ext>
            </c:extLst>
          </c:dPt>
          <c:dPt>
            <c:idx val="8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8E-7FE5-4DCB-BCFC-8E5BB146951A}"/>
              </c:ext>
            </c:extLst>
          </c:dPt>
          <c:dPt>
            <c:idx val="9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90-7FE5-4DCB-BCFC-8E5BB146951A}"/>
              </c:ext>
            </c:extLst>
          </c:dPt>
          <c:dPt>
            <c:idx val="10"/>
            <c:bubble3D val="0"/>
            <c:spPr>
              <a:solidFill>
                <a:schemeClr val="accent4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92-7FE5-4DCB-BCFC-8E5BB146951A}"/>
              </c:ext>
            </c:extLst>
          </c:dPt>
          <c:dPt>
            <c:idx val="11"/>
            <c:bubble3D val="0"/>
            <c:spPr>
              <a:solidFill>
                <a:schemeClr val="accent6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94-7FE5-4DCB-BCFC-8E5BB146951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7E-7FE5-4DCB-BCFC-8E5BB146951A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80-7FE5-4DCB-BCFC-8E5BB146951A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82-7FE5-4DCB-BCFC-8E5BB146951A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84-7FE5-4DCB-BCFC-8E5BB146951A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86-7FE5-4DCB-BCFC-8E5BB146951A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88-7FE5-4DCB-BCFC-8E5BB146951A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8A-7FE5-4DCB-BCFC-8E5BB146951A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8C-7FE5-4DCB-BCFC-8E5BB146951A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8E-7FE5-4DCB-BCFC-8E5BB146951A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90-7FE5-4DCB-BCFC-8E5BB146951A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92-7FE5-4DCB-BCFC-8E5BB146951A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94-7FE5-4DCB-BCFC-8E5BB146951A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bairros!$A$2:$A$13</c:f>
              <c:strCache>
                <c:ptCount val="12"/>
                <c:pt idx="0">
                  <c:v>Areias</c:v>
                </c:pt>
                <c:pt idx="1">
                  <c:v>Braço</c:v>
                </c:pt>
                <c:pt idx="2">
                  <c:v>Cedro</c:v>
                </c:pt>
                <c:pt idx="3">
                  <c:v>Centro</c:v>
                </c:pt>
                <c:pt idx="4">
                  <c:v>Conde Vila Verde</c:v>
                </c:pt>
                <c:pt idx="5">
                  <c:v>Lidia Duarte</c:v>
                </c:pt>
                <c:pt idx="6">
                  <c:v>Monte Alegre</c:v>
                </c:pt>
                <c:pt idx="7">
                  <c:v>Rio Pequeno</c:v>
                </c:pt>
                <c:pt idx="8">
                  <c:v>Santa Regina</c:v>
                </c:pt>
                <c:pt idx="9">
                  <c:v>Taboleiro</c:v>
                </c:pt>
                <c:pt idx="10">
                  <c:v>Macacos</c:v>
                </c:pt>
                <c:pt idx="11">
                  <c:v>São Francisco de assis</c:v>
                </c:pt>
              </c:strCache>
            </c:strRef>
          </c:cat>
          <c:val>
            <c:numRef>
              <c:f>bairros!$E$2:$E$13</c:f>
              <c:numCache>
                <c:formatCode>General</c:formatCode>
                <c:ptCount val="12"/>
                <c:pt idx="0">
                  <c:v>4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0</c:v>
                </c:pt>
                <c:pt idx="5">
                  <c:v>3</c:v>
                </c:pt>
                <c:pt idx="6">
                  <c:v>9</c:v>
                </c:pt>
                <c:pt idx="7">
                  <c:v>4</c:v>
                </c:pt>
                <c:pt idx="8">
                  <c:v>8</c:v>
                </c:pt>
                <c:pt idx="9">
                  <c:v>11</c:v>
                </c:pt>
                <c:pt idx="10">
                  <c:v>2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95-7FE5-4DCB-BCFC-8E5BB146951A}"/>
            </c:ext>
          </c:extLst>
        </c:ser>
        <c:ser>
          <c:idx val="6"/>
          <c:order val="6"/>
          <c:tx>
            <c:strRef>
              <c:f>bairros!#REF!</c:f>
              <c:strCache>
                <c:ptCount val="1"/>
                <c:pt idx="0">
                  <c:v>#REF!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97-7FE5-4DCB-BCFC-8E5BB146951A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99-7FE5-4DCB-BCFC-8E5BB146951A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9B-7FE5-4DCB-BCFC-8E5BB146951A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9D-7FE5-4DCB-BCFC-8E5BB146951A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9F-7FE5-4DCB-BCFC-8E5BB146951A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A1-7FE5-4DCB-BCFC-8E5BB146951A}"/>
              </c:ext>
            </c:extLst>
          </c:dPt>
          <c:dPt>
            <c:idx val="6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A3-7FE5-4DCB-BCFC-8E5BB146951A}"/>
              </c:ext>
            </c:extLst>
          </c:dPt>
          <c:dPt>
            <c:idx val="7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A5-7FE5-4DCB-BCFC-8E5BB146951A}"/>
              </c:ext>
            </c:extLst>
          </c:dPt>
          <c:dPt>
            <c:idx val="8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A7-7FE5-4DCB-BCFC-8E5BB146951A}"/>
              </c:ext>
            </c:extLst>
          </c:dPt>
          <c:dPt>
            <c:idx val="9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A9-7FE5-4DCB-BCFC-8E5BB146951A}"/>
              </c:ext>
            </c:extLst>
          </c:dPt>
          <c:dPt>
            <c:idx val="10"/>
            <c:bubble3D val="0"/>
            <c:spPr>
              <a:solidFill>
                <a:schemeClr val="accent4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AB-7FE5-4DCB-BCFC-8E5BB146951A}"/>
              </c:ext>
            </c:extLst>
          </c:dPt>
          <c:dPt>
            <c:idx val="11"/>
            <c:bubble3D val="0"/>
            <c:spPr>
              <a:solidFill>
                <a:schemeClr val="accent6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AD-7FE5-4DCB-BCFC-8E5BB146951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97-7FE5-4DCB-BCFC-8E5BB146951A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bairros!$A$2:$A$13</c:f>
              <c:strCache>
                <c:ptCount val="12"/>
                <c:pt idx="0">
                  <c:v>Areias</c:v>
                </c:pt>
                <c:pt idx="1">
                  <c:v>Braço</c:v>
                </c:pt>
                <c:pt idx="2">
                  <c:v>Cedro</c:v>
                </c:pt>
                <c:pt idx="3">
                  <c:v>Centro</c:v>
                </c:pt>
                <c:pt idx="4">
                  <c:v>Conde Vila Verde</c:v>
                </c:pt>
                <c:pt idx="5">
                  <c:v>Lidia Duarte</c:v>
                </c:pt>
                <c:pt idx="6">
                  <c:v>Monte Alegre</c:v>
                </c:pt>
                <c:pt idx="7">
                  <c:v>Rio Pequeno</c:v>
                </c:pt>
                <c:pt idx="8">
                  <c:v>Santa Regina</c:v>
                </c:pt>
                <c:pt idx="9">
                  <c:v>Taboleiro</c:v>
                </c:pt>
                <c:pt idx="10">
                  <c:v>Macacos</c:v>
                </c:pt>
                <c:pt idx="11">
                  <c:v>São Francisco de assis</c:v>
                </c:pt>
              </c:strCache>
            </c:strRef>
          </c:cat>
          <c:val>
            <c:numRef>
              <c:f>bairros!#REF!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AE-7FE5-4DCB-BCFC-8E5BB146951A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2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200"/>
              <a:t>Comparativo profissionais saúde pública de Camboriú </a:t>
            </a:r>
            <a:r>
              <a:rPr lang="pt-BR" sz="1200" baseline="0"/>
              <a:t> </a:t>
            </a:r>
            <a:r>
              <a:rPr lang="pt-BR" sz="1200" b="1" i="0" u="none" strike="noStrike" cap="all" baseline="0">
                <a:effectLst/>
              </a:rPr>
              <a:t>com covid-19 e </a:t>
            </a:r>
            <a:r>
              <a:rPr lang="pt-BR" sz="1200" baseline="0"/>
              <a:t> total profissionais saúde pública de camboriú </a:t>
            </a:r>
            <a:r>
              <a:rPr lang="pt-BR" sz="1200"/>
              <a:t> - 10/06/2020</a:t>
            </a:r>
          </a:p>
        </c:rich>
      </c:tx>
      <c:layout>
        <c:manualLayout>
          <c:xMode val="edge"/>
          <c:yMode val="edge"/>
          <c:x val="0.21512189276670449"/>
          <c:y val="3.320053120849933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2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2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156E-4CC0-A011-B2E42ED364A7}"/>
              </c:ext>
            </c:extLst>
          </c:dPt>
          <c:dPt>
            <c:idx val="1"/>
            <c:bubble3D val="0"/>
            <c:explosion val="3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156E-4CC0-A011-B2E42ED364A7}"/>
              </c:ext>
            </c:extLst>
          </c:dPt>
          <c:dLbls>
            <c:dLbl>
              <c:idx val="0"/>
              <c:layout>
                <c:manualLayout>
                  <c:x val="0.28969563623028954"/>
                  <c:y val="7.968127490039840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47AEE4B-A404-4845-8CA2-4B5432DDB3C7}" type="CATEGORYNAME">
                      <a:rPr lang="pt-BR" sz="1400"/>
                      <a:pPr>
                        <a:defRPr sz="1400"/>
                      </a:pPr>
                      <a:t>[NOME DA CATEGORIA]</a:t>
                    </a:fld>
                    <a:r>
                      <a:rPr lang="pt-BR" sz="1400"/>
                      <a:t>; </a:t>
                    </a:r>
                    <a:fld id="{3472B364-42D0-4113-8A1F-995CBB1D768E}" type="VALUE">
                      <a:rPr lang="pt-BR" sz="1400"/>
                      <a:pPr>
                        <a:defRPr sz="1400"/>
                      </a:pPr>
                      <a:t>[VALOR]</a:t>
                    </a:fld>
                    <a:r>
                      <a:rPr lang="pt-BR" sz="1400"/>
                      <a:t> que corresponde à </a:t>
                    </a:r>
                    <a:fld id="{FC4C3787-08AD-4A1A-99CD-1F01D199D627}" type="PERCENTAGE">
                      <a:rPr lang="pt-BR" sz="1400"/>
                      <a:pPr>
                        <a:defRPr sz="1400"/>
                      </a:pPr>
                      <a:t>[PORCENTAGEM]</a:t>
                    </a:fld>
                    <a:endParaRPr lang="pt-BR" sz="140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56E-4CC0-A011-B2E42ED364A7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84F661A-CF11-4CE6-AFB7-CACCD3C82F65}" type="CATEGORYNAME">
                      <a:rPr lang="pt-BR" sz="1400"/>
                      <a:pPr>
                        <a:defRPr sz="1400">
                          <a:solidFill>
                            <a:schemeClr val="accent1"/>
                          </a:solidFill>
                        </a:defRPr>
                      </a:pPr>
                      <a:t>[NOME DA CATEGORIA]</a:t>
                    </a:fld>
                    <a:r>
                      <a:rPr lang="pt-BR" sz="1400"/>
                      <a:t>; </a:t>
                    </a:r>
                    <a:fld id="{9561E884-F328-4E03-899E-EB8005EFF01F}" type="VALUE">
                      <a:rPr lang="pt-BR" sz="1400"/>
                      <a:pPr>
                        <a:defRPr sz="1400">
                          <a:solidFill>
                            <a:schemeClr val="accent1"/>
                          </a:solidFill>
                        </a:defRPr>
                      </a:pPr>
                      <a:t>[VALOR]</a:t>
                    </a:fld>
                    <a:r>
                      <a:rPr lang="pt-BR" sz="1400"/>
                      <a:t> que corresponde à </a:t>
                    </a:r>
                    <a:fld id="{372435E3-0449-4861-858F-DD0631D42EAD}" type="PERCENTAGE">
                      <a:rPr lang="pt-BR" sz="1400"/>
                      <a:pPr>
                        <a:defRPr sz="1400">
                          <a:solidFill>
                            <a:schemeClr val="accent1"/>
                          </a:solidFill>
                        </a:defRPr>
                      </a:pPr>
                      <a:t>[PORCENTAGEM]</a:t>
                    </a:fld>
                    <a:endParaRPr lang="pt-BR" sz="140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56E-4CC0-A011-B2E42ED364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profissóes!$A$1:$A$2</c:f>
              <c:strCache>
                <c:ptCount val="2"/>
                <c:pt idx="0">
                  <c:v>profissionais saúde pública camboriú confirmados</c:v>
                </c:pt>
                <c:pt idx="1">
                  <c:v>Profissionais saúde pública</c:v>
                </c:pt>
              </c:strCache>
            </c:strRef>
          </c:cat>
          <c:val>
            <c:numRef>
              <c:f>profissóes!$B$1:$B$2</c:f>
              <c:numCache>
                <c:formatCode>General</c:formatCode>
                <c:ptCount val="2"/>
                <c:pt idx="0">
                  <c:v>3</c:v>
                </c:pt>
                <c:pt idx="1">
                  <c:v>437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56E-4CC0-A011-B2E42ED364A7}"/>
            </c:ext>
          </c:extLst>
        </c:ser>
        <c:dLbls>
          <c:dLblPos val="outEnd"/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0E4149-6837-4FD6-8996-A6567477CE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F7AC33C-3BB5-4833-A0B5-89F28E9EC9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53946EB-F16A-458C-983C-4B2097A42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1E6B-7882-45F0-9E3B-162EC0F7B6B3}" type="datetimeFigureOut">
              <a:rPr lang="pt-BR" smtClean="0"/>
              <a:t>10/06/2020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166CFBC-598C-463D-AAE8-310C888D8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C0BDF23-20E2-41F2-B2AB-1F28EABA6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E9C22-08EC-44C8-873D-0011211D8E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813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6711CC-88B3-44A5-8DD5-5B884C97B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9F091D2-A530-47A7-B94C-0D7002C4EE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879BEAF-0C11-4A24-8262-73E5A1FC7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1E6B-7882-45F0-9E3B-162EC0F7B6B3}" type="datetimeFigureOut">
              <a:rPr lang="pt-BR" smtClean="0"/>
              <a:t>10/06/2020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1DE6EC-A232-493D-96E0-F85E14F34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962A5BC-3CF3-4F88-9DA3-42A8DC2F1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E9C22-08EC-44C8-873D-0011211D8E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4882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11FA61F-4F67-4B3E-826B-4AD70BA25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DCA6A4A-7C89-4318-945C-EEF3F0FD16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5BB6E2F-1C29-414D-9117-C0FB0D05A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1E6B-7882-45F0-9E3B-162EC0F7B6B3}" type="datetimeFigureOut">
              <a:rPr lang="pt-BR" smtClean="0"/>
              <a:t>10/06/2020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53B023B-C4D7-4985-994B-66DC342E0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F4613C9-FFB9-4F79-8273-EDCFBD0E1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E9C22-08EC-44C8-873D-0011211D8E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696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2C720A-6D05-4C97-96D9-751DD9298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E467C97-4DFD-467F-890A-C93AA11B1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975AEC5-FF20-4F2C-921C-A24018734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1E6B-7882-45F0-9E3B-162EC0F7B6B3}" type="datetimeFigureOut">
              <a:rPr lang="pt-BR" smtClean="0"/>
              <a:t>10/06/2020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48F7719-692C-4F1E-98D2-CBB39942E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FB70BA-FD9F-4F04-8869-0EA2AC20C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E9C22-08EC-44C8-873D-0011211D8E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7935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ACE3D9-0AEB-420C-90F3-20789D416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5C8E0DA-AD11-42B6-8087-8B1D1FD92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AAE992A-A9EF-48E9-AE7D-4F1CF3BDE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1E6B-7882-45F0-9E3B-162EC0F7B6B3}" type="datetimeFigureOut">
              <a:rPr lang="pt-BR" smtClean="0"/>
              <a:t>10/06/2020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23C84A-142C-4230-BB80-87D5A1D66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8EE4D66-3632-4779-B26E-238CA02DC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E9C22-08EC-44C8-873D-0011211D8E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1069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6A358A-0EE5-4421-A3BF-116A647D9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2254B8C-D73A-4EC3-88D4-FC1FCE9A6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8B02661-79E4-43BD-B6BF-06FE49D742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9661D5F-1BD1-4F9E-9DDB-69F5B9D6A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1E6B-7882-45F0-9E3B-162EC0F7B6B3}" type="datetimeFigureOut">
              <a:rPr lang="pt-BR" smtClean="0"/>
              <a:t>10/06/2020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CA2D6B8-9379-46A7-9625-1E9D7AEC4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5736BF7-2B19-4051-8380-B350DADA9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E9C22-08EC-44C8-873D-0011211D8E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9498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4AFDE5-14F0-4680-8B5D-D0533499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A75B420-38D6-43DA-A7DB-E1615DE5B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6A525E2-E0B9-4AAB-82CA-0C7E9529B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28A9E45-A25E-47C2-8679-8C36940DAB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0D805B1-9075-4123-BC3D-77D23528D4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EB3B169-01AE-4490-A18F-8E3440F87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1E6B-7882-45F0-9E3B-162EC0F7B6B3}" type="datetimeFigureOut">
              <a:rPr lang="pt-BR" smtClean="0"/>
              <a:t>10/06/2020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886B9B4-8635-4C7C-8CEB-0EB489C09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C2D906F-ABB7-4373-9CEF-A74A183CC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E9C22-08EC-44C8-873D-0011211D8E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3299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9F122A-AE3C-41A1-9702-8DFD7D085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A083B65-4A54-4B39-83F5-FFAF71A2C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1E6B-7882-45F0-9E3B-162EC0F7B6B3}" type="datetimeFigureOut">
              <a:rPr lang="pt-BR" smtClean="0"/>
              <a:t>10/06/2020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20B57F0-BFFC-4495-AED2-0BF3CDA89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D50C627-131C-4C81-AF25-2DD23D643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E9C22-08EC-44C8-873D-0011211D8E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418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B809E7C-8EC0-4DB9-8878-83AF4A0B1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1E6B-7882-45F0-9E3B-162EC0F7B6B3}" type="datetimeFigureOut">
              <a:rPr lang="pt-BR" smtClean="0"/>
              <a:t>10/06/2020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C9948DD-9FF3-45A1-928D-6EF5CEE29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D639854-41C6-4FE7-B31E-7167B15C5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E9C22-08EC-44C8-873D-0011211D8E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8015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6171FB-ACFF-4D4F-8775-6A7CD066D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57E281A-5263-4FC5-807B-27E0787F8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692CDA5-F7A2-41DE-8088-D21F28BD15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A9B72B7-7A9C-430E-9075-76EB10568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1E6B-7882-45F0-9E3B-162EC0F7B6B3}" type="datetimeFigureOut">
              <a:rPr lang="pt-BR" smtClean="0"/>
              <a:t>10/06/2020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73E678B-BCCC-493A-8878-6AB9F081E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8B104F8-B948-418E-9FB3-05BA37ADD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E9C22-08EC-44C8-873D-0011211D8E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8996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CFC5FC-739E-4D7E-9F0B-FF20841A6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01FBEEA-4F5C-4483-BB1F-1BAA59C3F5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29A1E9B-1EFD-41D5-B363-844E9D40EF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799D5D0-4F8D-43E4-9F0F-E79CC13C5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1E6B-7882-45F0-9E3B-162EC0F7B6B3}" type="datetimeFigureOut">
              <a:rPr lang="pt-BR" smtClean="0"/>
              <a:t>10/06/2020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EBBB46F-D927-41EB-BA22-CE813240C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1AEB7FE-2E8B-42DD-8F67-1F8BE6944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E9C22-08EC-44C8-873D-0011211D8E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5527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F067407-9AA2-494E-9D7E-5DA342F2F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CB6EDC0-CE24-4437-93C4-33F1A9E54E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78448B1-5576-45BE-97E7-B0C4CF9038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D1E6B-7882-45F0-9E3B-162EC0F7B6B3}" type="datetimeFigureOut">
              <a:rPr lang="pt-BR" smtClean="0"/>
              <a:t>10/06/2020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E1D512-6346-46D6-A909-0D07BDFF6C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CBE736F-9992-4680-BD1D-29AE9F6D97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E9C22-08EC-44C8-873D-0011211D8E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3017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edifício&#10;&#10;Descrição gerada automaticamente">
            <a:extLst>
              <a:ext uri="{FF2B5EF4-FFF2-40B4-BE49-F238E27FC236}">
                <a16:creationId xmlns:a16="http://schemas.microsoft.com/office/drawing/2014/main" id="{3E3D0659-720F-4BAF-A8FF-228E4C96AFF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7189" y="630683"/>
            <a:ext cx="8491668" cy="6007855"/>
          </a:xfrm>
          <a:prstGeom prst="rect">
            <a:avLst/>
          </a:prstGeom>
        </p:spPr>
      </p:pic>
      <p:pic>
        <p:nvPicPr>
          <p:cNvPr id="4" name="Imagem 3" descr="Uma imagem contendo comida&#10;&#10;Descrição gerada automaticamente">
            <a:extLst>
              <a:ext uri="{FF2B5EF4-FFF2-40B4-BE49-F238E27FC236}">
                <a16:creationId xmlns:a16="http://schemas.microsoft.com/office/drawing/2014/main" id="{D74D835F-F0BA-4C2E-97B2-7A7422D4233C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362" y="2044209"/>
            <a:ext cx="3737223" cy="3737223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93897B01-41AF-4979-9968-ED118E51945E}"/>
              </a:ext>
            </a:extLst>
          </p:cNvPr>
          <p:cNvSpPr/>
          <p:nvPr/>
        </p:nvSpPr>
        <p:spPr>
          <a:xfrm>
            <a:off x="542925" y="1187103"/>
            <a:ext cx="1094422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rgbClr val="191E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10/06/2020 ás 15h – BOLETIM EPIDEMIOLÓGICO nº. 001/2020 Dados com números naturais e porcentagem do Município de Camboriú - COVID 19</a:t>
            </a:r>
            <a:r>
              <a:rPr lang="pt-BR" dirty="0">
                <a:solidFill>
                  <a:srgbClr val="191E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pt-BR" dirty="0">
              <a:solidFill>
                <a:srgbClr val="191E2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b="1" dirty="0">
                <a:solidFill>
                  <a:srgbClr val="191E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DADOS DE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10/06/2020</a:t>
            </a:r>
          </a:p>
          <a:p>
            <a:pPr algn="ctr"/>
            <a:endParaRPr lang="pt-BR" dirty="0">
              <a:solidFill>
                <a:srgbClr val="191E2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dirty="0">
              <a:solidFill>
                <a:srgbClr val="191E2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dirty="0">
                <a:solidFill>
                  <a:srgbClr val="191E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Dados fornecidos, validados pela </a:t>
            </a:r>
            <a:r>
              <a:rPr lang="pt-BR" b="1" dirty="0">
                <a:solidFill>
                  <a:srgbClr val="191E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Secretaria de Saúde, Secretaria de Proteção e Defesa Civil do Município através do CPEC em parceria com o  IFC – </a:t>
            </a:r>
            <a:r>
              <a:rPr lang="pt-BR" b="1">
                <a:solidFill>
                  <a:srgbClr val="191E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Campus Camboriú e AGE</a:t>
            </a:r>
            <a:r>
              <a:rPr lang="pt-BR">
                <a:solidFill>
                  <a:srgbClr val="191E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dirty="0">
                <a:solidFill>
                  <a:srgbClr val="191E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Boletim elaborado pela professora curso técnico em Defesa Civil e Agente Comunitário de Proteção e Defesa Civil Cleonice Maria Beppler - Mestranda em Engenharia de Transportes e Gestão Territorial. </a:t>
            </a:r>
          </a:p>
          <a:p>
            <a:pPr algn="ctr"/>
            <a:endParaRPr lang="pt-BR" b="1" dirty="0">
              <a:solidFill>
                <a:srgbClr val="191E2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b="1" dirty="0">
                <a:solidFill>
                  <a:srgbClr val="191E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Confira:</a:t>
            </a:r>
          </a:p>
          <a:p>
            <a:pPr algn="ctr"/>
            <a:endParaRPr lang="pt-BR" b="1" dirty="0">
              <a:solidFill>
                <a:srgbClr val="191E2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191E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solidFill>
                  <a:srgbClr val="191E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CASOS CONFIRMADOS, RECUPERADOS, ÓBITOS, INTERNADOS EM UTI REFERENTE AOS BAIRROS DO MUNICÍPIO DE CAMBORIÚ,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COMPARATIVO PROFISSIONAIS SAÚDE PÚBLICA DE CAMBORIÚ E OUTRAS PROFISSIÕES CONFIRMADOS COM COVID-19</a:t>
            </a:r>
          </a:p>
        </p:txBody>
      </p:sp>
      <p:pic>
        <p:nvPicPr>
          <p:cNvPr id="5" name="Imagem 1">
            <a:extLst>
              <a:ext uri="{FF2B5EF4-FFF2-40B4-BE49-F238E27FC236}">
                <a16:creationId xmlns:a16="http://schemas.microsoft.com/office/drawing/2014/main" id="{AE431056-34CA-471D-B44C-048A7F1F9F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53291" cy="949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43FD7E12-A8FA-456D-B207-A9ABB3894ED9}"/>
              </a:ext>
            </a:extLst>
          </p:cNvPr>
          <p:cNvSpPr txBox="1"/>
          <p:nvPr/>
        </p:nvSpPr>
        <p:spPr>
          <a:xfrm>
            <a:off x="257452" y="6542843"/>
            <a:ext cx="40304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Secretária da Saúde/CPEC</a:t>
            </a:r>
          </a:p>
        </p:txBody>
      </p:sp>
    </p:spTree>
    <p:extLst>
      <p:ext uri="{BB962C8B-B14F-4D97-AF65-F5344CB8AC3E}">
        <p14:creationId xmlns:p14="http://schemas.microsoft.com/office/powerpoint/2010/main" val="1194782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Uma imagem contendo edifício&#10;&#10;Descrição gerada automaticamente">
            <a:extLst>
              <a:ext uri="{FF2B5EF4-FFF2-40B4-BE49-F238E27FC236}">
                <a16:creationId xmlns:a16="http://schemas.microsoft.com/office/drawing/2014/main" id="{BCC74CDD-FCD2-4087-B59A-0A9A90B996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0039" y="373508"/>
            <a:ext cx="8491668" cy="6007855"/>
          </a:xfrm>
          <a:prstGeom prst="rect">
            <a:avLst/>
          </a:prstGeom>
        </p:spPr>
      </p:pic>
      <p:cxnSp>
        <p:nvCxnSpPr>
          <p:cNvPr id="9" name="Conector: Angulado 8">
            <a:extLst>
              <a:ext uri="{FF2B5EF4-FFF2-40B4-BE49-F238E27FC236}">
                <a16:creationId xmlns:a16="http://schemas.microsoft.com/office/drawing/2014/main" id="{FB3E6896-5A03-427A-BDDB-F3D86D853035}"/>
              </a:ext>
            </a:extLst>
          </p:cNvPr>
          <p:cNvCxnSpPr>
            <a:cxnSpLocks/>
          </p:cNvCxnSpPr>
          <p:nvPr/>
        </p:nvCxnSpPr>
        <p:spPr>
          <a:xfrm flipV="1">
            <a:off x="7810500" y="1192562"/>
            <a:ext cx="2314575" cy="455265"/>
          </a:xfrm>
          <a:prstGeom prst="bentConnector3">
            <a:avLst>
              <a:gd name="adj1" fmla="val 44650"/>
            </a:avLst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" name="Conector: Angulado 9">
            <a:extLst>
              <a:ext uri="{FF2B5EF4-FFF2-40B4-BE49-F238E27FC236}">
                <a16:creationId xmlns:a16="http://schemas.microsoft.com/office/drawing/2014/main" id="{8CAF2473-AA2D-4189-8C52-560713C71DD5}"/>
              </a:ext>
            </a:extLst>
          </p:cNvPr>
          <p:cNvCxnSpPr>
            <a:cxnSpLocks/>
          </p:cNvCxnSpPr>
          <p:nvPr/>
        </p:nvCxnSpPr>
        <p:spPr>
          <a:xfrm flipV="1">
            <a:off x="7657576" y="1552848"/>
            <a:ext cx="2467499" cy="54600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Conector: Angulado 10">
            <a:extLst>
              <a:ext uri="{FF2B5EF4-FFF2-40B4-BE49-F238E27FC236}">
                <a16:creationId xmlns:a16="http://schemas.microsoft.com/office/drawing/2014/main" id="{2B46F9D1-C84A-4746-A5E0-122F5D5B6902}"/>
              </a:ext>
            </a:extLst>
          </p:cNvPr>
          <p:cNvCxnSpPr>
            <a:cxnSpLocks/>
          </p:cNvCxnSpPr>
          <p:nvPr/>
        </p:nvCxnSpPr>
        <p:spPr>
          <a:xfrm flipV="1">
            <a:off x="8267474" y="1968675"/>
            <a:ext cx="1857601" cy="18145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Conector: Angulado 11">
            <a:extLst>
              <a:ext uri="{FF2B5EF4-FFF2-40B4-BE49-F238E27FC236}">
                <a16:creationId xmlns:a16="http://schemas.microsoft.com/office/drawing/2014/main" id="{901A3EB7-D1A2-435D-A50B-79AC5DA80134}"/>
              </a:ext>
            </a:extLst>
          </p:cNvPr>
          <p:cNvCxnSpPr>
            <a:cxnSpLocks/>
          </p:cNvCxnSpPr>
          <p:nvPr/>
        </p:nvCxnSpPr>
        <p:spPr>
          <a:xfrm flipV="1">
            <a:off x="8335159" y="2408153"/>
            <a:ext cx="1763807" cy="376702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Conector: Angulado 12">
            <a:extLst>
              <a:ext uri="{FF2B5EF4-FFF2-40B4-BE49-F238E27FC236}">
                <a16:creationId xmlns:a16="http://schemas.microsoft.com/office/drawing/2014/main" id="{0A444E65-A59B-4BB8-AEC8-75808C108BD4}"/>
              </a:ext>
            </a:extLst>
          </p:cNvPr>
          <p:cNvCxnSpPr>
            <a:cxnSpLocks/>
          </p:cNvCxnSpPr>
          <p:nvPr/>
        </p:nvCxnSpPr>
        <p:spPr>
          <a:xfrm rot="10800000">
            <a:off x="2819407" y="4468768"/>
            <a:ext cx="2098823" cy="113595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" name="Conector: Angulado 19">
            <a:extLst>
              <a:ext uri="{FF2B5EF4-FFF2-40B4-BE49-F238E27FC236}">
                <a16:creationId xmlns:a16="http://schemas.microsoft.com/office/drawing/2014/main" id="{9589978B-CB2C-417B-ABAD-02DB4CB8EAAA}"/>
              </a:ext>
            </a:extLst>
          </p:cNvPr>
          <p:cNvCxnSpPr>
            <a:cxnSpLocks/>
          </p:cNvCxnSpPr>
          <p:nvPr/>
        </p:nvCxnSpPr>
        <p:spPr>
          <a:xfrm flipV="1">
            <a:off x="6882596" y="476637"/>
            <a:ext cx="3242479" cy="479135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" name="Conector: Angulado 21">
            <a:extLst>
              <a:ext uri="{FF2B5EF4-FFF2-40B4-BE49-F238E27FC236}">
                <a16:creationId xmlns:a16="http://schemas.microsoft.com/office/drawing/2014/main" id="{44B5DDED-2F43-4D02-B445-4DDAB1FB32D6}"/>
              </a:ext>
            </a:extLst>
          </p:cNvPr>
          <p:cNvCxnSpPr>
            <a:cxnSpLocks/>
          </p:cNvCxnSpPr>
          <p:nvPr/>
        </p:nvCxnSpPr>
        <p:spPr>
          <a:xfrm flipV="1">
            <a:off x="7433384" y="812821"/>
            <a:ext cx="2691691" cy="715779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Conector: Angulado 23">
            <a:extLst>
              <a:ext uri="{FF2B5EF4-FFF2-40B4-BE49-F238E27FC236}">
                <a16:creationId xmlns:a16="http://schemas.microsoft.com/office/drawing/2014/main" id="{53588065-F7C8-4CDA-A4D6-D7A1C5AAC52F}"/>
              </a:ext>
            </a:extLst>
          </p:cNvPr>
          <p:cNvCxnSpPr>
            <a:cxnSpLocks/>
          </p:cNvCxnSpPr>
          <p:nvPr/>
        </p:nvCxnSpPr>
        <p:spPr>
          <a:xfrm rot="10800000" flipV="1">
            <a:off x="2819402" y="1665792"/>
            <a:ext cx="4461058" cy="226974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Conector: Angulado 26">
            <a:extLst>
              <a:ext uri="{FF2B5EF4-FFF2-40B4-BE49-F238E27FC236}">
                <a16:creationId xmlns:a16="http://schemas.microsoft.com/office/drawing/2014/main" id="{7316D0E4-BF42-41E4-8485-82AC65C711F8}"/>
              </a:ext>
            </a:extLst>
          </p:cNvPr>
          <p:cNvCxnSpPr>
            <a:cxnSpLocks/>
          </p:cNvCxnSpPr>
          <p:nvPr/>
        </p:nvCxnSpPr>
        <p:spPr>
          <a:xfrm rot="10800000" flipV="1">
            <a:off x="2819403" y="2727388"/>
            <a:ext cx="4880159" cy="719735"/>
          </a:xfrm>
          <a:prstGeom prst="bentConnector3">
            <a:avLst>
              <a:gd name="adj1" fmla="val 50976"/>
            </a:avLst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5" name="Conector: Angulado 34">
            <a:extLst>
              <a:ext uri="{FF2B5EF4-FFF2-40B4-BE49-F238E27FC236}">
                <a16:creationId xmlns:a16="http://schemas.microsoft.com/office/drawing/2014/main" id="{7536AAA0-A83F-4E6C-A5D2-1FB5732285B6}"/>
              </a:ext>
            </a:extLst>
          </p:cNvPr>
          <p:cNvCxnSpPr>
            <a:cxnSpLocks/>
          </p:cNvCxnSpPr>
          <p:nvPr/>
        </p:nvCxnSpPr>
        <p:spPr>
          <a:xfrm rot="10800000" flipV="1">
            <a:off x="2819402" y="2468083"/>
            <a:ext cx="4461059" cy="185475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7" name="Conector: Angulado 36">
            <a:extLst>
              <a:ext uri="{FF2B5EF4-FFF2-40B4-BE49-F238E27FC236}">
                <a16:creationId xmlns:a16="http://schemas.microsoft.com/office/drawing/2014/main" id="{EDF9566F-C30C-4430-9C8D-8783AC0040A3}"/>
              </a:ext>
            </a:extLst>
          </p:cNvPr>
          <p:cNvCxnSpPr>
            <a:cxnSpLocks/>
          </p:cNvCxnSpPr>
          <p:nvPr/>
        </p:nvCxnSpPr>
        <p:spPr>
          <a:xfrm rot="10800000" flipV="1">
            <a:off x="2819402" y="2602784"/>
            <a:ext cx="4686298" cy="42702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Conector: Angulado 38">
            <a:extLst>
              <a:ext uri="{FF2B5EF4-FFF2-40B4-BE49-F238E27FC236}">
                <a16:creationId xmlns:a16="http://schemas.microsoft.com/office/drawing/2014/main" id="{470E4E60-BFC3-43E1-A1CD-ABAE87DABB40}"/>
              </a:ext>
            </a:extLst>
          </p:cNvPr>
          <p:cNvCxnSpPr>
            <a:cxnSpLocks/>
          </p:cNvCxnSpPr>
          <p:nvPr/>
        </p:nvCxnSpPr>
        <p:spPr>
          <a:xfrm rot="10800000" flipV="1">
            <a:off x="2819402" y="2975353"/>
            <a:ext cx="4880160" cy="109779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4" name="Retângulo 53">
            <a:extLst>
              <a:ext uri="{FF2B5EF4-FFF2-40B4-BE49-F238E27FC236}">
                <a16:creationId xmlns:a16="http://schemas.microsoft.com/office/drawing/2014/main" id="{75F92103-0F92-4D09-882C-496BDD8D9ED8}"/>
              </a:ext>
            </a:extLst>
          </p:cNvPr>
          <p:cNvSpPr/>
          <p:nvPr/>
        </p:nvSpPr>
        <p:spPr>
          <a:xfrm>
            <a:off x="8735760" y="132858"/>
            <a:ext cx="1297390" cy="35137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Várzea do Ranchinho</a:t>
            </a:r>
          </a:p>
        </p:txBody>
      </p:sp>
      <p:sp>
        <p:nvSpPr>
          <p:cNvPr id="57" name="Retângulo 56">
            <a:extLst>
              <a:ext uri="{FF2B5EF4-FFF2-40B4-BE49-F238E27FC236}">
                <a16:creationId xmlns:a16="http://schemas.microsoft.com/office/drawing/2014/main" id="{3EA0F140-51D1-48C0-BBA9-2A602CE3A042}"/>
              </a:ext>
            </a:extLst>
          </p:cNvPr>
          <p:cNvSpPr/>
          <p:nvPr/>
        </p:nvSpPr>
        <p:spPr>
          <a:xfrm>
            <a:off x="8961069" y="511841"/>
            <a:ext cx="1084381" cy="32586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Monte Alegre</a:t>
            </a:r>
          </a:p>
        </p:txBody>
      </p:sp>
      <p:sp>
        <p:nvSpPr>
          <p:cNvPr id="58" name="Retângulo 57">
            <a:extLst>
              <a:ext uri="{FF2B5EF4-FFF2-40B4-BE49-F238E27FC236}">
                <a16:creationId xmlns:a16="http://schemas.microsoft.com/office/drawing/2014/main" id="{E8BF8746-57A3-449B-BFDB-14924E632F4C}"/>
              </a:ext>
            </a:extLst>
          </p:cNvPr>
          <p:cNvSpPr/>
          <p:nvPr/>
        </p:nvSpPr>
        <p:spPr>
          <a:xfrm>
            <a:off x="2914651" y="1544823"/>
            <a:ext cx="1297390" cy="35137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Conde Vila Verde</a:t>
            </a:r>
          </a:p>
        </p:txBody>
      </p:sp>
      <p:sp>
        <p:nvSpPr>
          <p:cNvPr id="59" name="Retângulo 58">
            <a:extLst>
              <a:ext uri="{FF2B5EF4-FFF2-40B4-BE49-F238E27FC236}">
                <a16:creationId xmlns:a16="http://schemas.microsoft.com/office/drawing/2014/main" id="{85037A99-DBC2-47E9-9925-9BB73DE9BD14}"/>
              </a:ext>
            </a:extLst>
          </p:cNvPr>
          <p:cNvSpPr/>
          <p:nvPr/>
        </p:nvSpPr>
        <p:spPr>
          <a:xfrm>
            <a:off x="9156850" y="911562"/>
            <a:ext cx="876300" cy="2915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Taboleiro</a:t>
            </a:r>
          </a:p>
        </p:txBody>
      </p:sp>
      <p:sp>
        <p:nvSpPr>
          <p:cNvPr id="60" name="Retângulo 59">
            <a:extLst>
              <a:ext uri="{FF2B5EF4-FFF2-40B4-BE49-F238E27FC236}">
                <a16:creationId xmlns:a16="http://schemas.microsoft.com/office/drawing/2014/main" id="{FD148EB9-6D25-4934-A846-624C0B3C8097}"/>
              </a:ext>
            </a:extLst>
          </p:cNvPr>
          <p:cNvSpPr/>
          <p:nvPr/>
        </p:nvSpPr>
        <p:spPr>
          <a:xfrm>
            <a:off x="9169150" y="1274416"/>
            <a:ext cx="876300" cy="2915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Centro</a:t>
            </a:r>
          </a:p>
        </p:txBody>
      </p:sp>
      <p:sp>
        <p:nvSpPr>
          <p:cNvPr id="72" name="Retângulo 71">
            <a:extLst>
              <a:ext uri="{FF2B5EF4-FFF2-40B4-BE49-F238E27FC236}">
                <a16:creationId xmlns:a16="http://schemas.microsoft.com/office/drawing/2014/main" id="{19E7241D-8CC7-45D8-AD88-18FA1BAF1F59}"/>
              </a:ext>
            </a:extLst>
          </p:cNvPr>
          <p:cNvSpPr/>
          <p:nvPr/>
        </p:nvSpPr>
        <p:spPr>
          <a:xfrm>
            <a:off x="8988976" y="1653893"/>
            <a:ext cx="1044174" cy="35137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São Francisco de Assis</a:t>
            </a:r>
          </a:p>
        </p:txBody>
      </p:sp>
      <p:sp>
        <p:nvSpPr>
          <p:cNvPr id="75" name="Retângulo 74">
            <a:extLst>
              <a:ext uri="{FF2B5EF4-FFF2-40B4-BE49-F238E27FC236}">
                <a16:creationId xmlns:a16="http://schemas.microsoft.com/office/drawing/2014/main" id="{AC27CD05-07CB-464A-9F33-46A2706DB32C}"/>
              </a:ext>
            </a:extLst>
          </p:cNvPr>
          <p:cNvSpPr/>
          <p:nvPr/>
        </p:nvSpPr>
        <p:spPr>
          <a:xfrm>
            <a:off x="8967787" y="2062923"/>
            <a:ext cx="1044174" cy="35137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Rio Pequeno</a:t>
            </a:r>
          </a:p>
        </p:txBody>
      </p:sp>
      <p:sp>
        <p:nvSpPr>
          <p:cNvPr id="79" name="Retângulo 78">
            <a:extLst>
              <a:ext uri="{FF2B5EF4-FFF2-40B4-BE49-F238E27FC236}">
                <a16:creationId xmlns:a16="http://schemas.microsoft.com/office/drawing/2014/main" id="{240E083F-1F5E-4F9F-8381-2C353C497F47}"/>
              </a:ext>
            </a:extLst>
          </p:cNvPr>
          <p:cNvSpPr/>
          <p:nvPr/>
        </p:nvSpPr>
        <p:spPr>
          <a:xfrm>
            <a:off x="2914651" y="2280990"/>
            <a:ext cx="1297390" cy="35137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Santa Regina</a:t>
            </a:r>
          </a:p>
        </p:txBody>
      </p:sp>
      <p:sp>
        <p:nvSpPr>
          <p:cNvPr id="80" name="Retângulo 79">
            <a:extLst>
              <a:ext uri="{FF2B5EF4-FFF2-40B4-BE49-F238E27FC236}">
                <a16:creationId xmlns:a16="http://schemas.microsoft.com/office/drawing/2014/main" id="{BE7B442E-68DB-45E2-8FFD-D3157A4E3C46}"/>
              </a:ext>
            </a:extLst>
          </p:cNvPr>
          <p:cNvSpPr/>
          <p:nvPr/>
        </p:nvSpPr>
        <p:spPr>
          <a:xfrm>
            <a:off x="2914651" y="2672609"/>
            <a:ext cx="1297390" cy="35137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Areias</a:t>
            </a:r>
          </a:p>
        </p:txBody>
      </p:sp>
      <p:sp>
        <p:nvSpPr>
          <p:cNvPr id="82" name="Retângulo 81">
            <a:extLst>
              <a:ext uri="{FF2B5EF4-FFF2-40B4-BE49-F238E27FC236}">
                <a16:creationId xmlns:a16="http://schemas.microsoft.com/office/drawing/2014/main" id="{589BC1F8-3FD4-4041-98E1-88D30007DF89}"/>
              </a:ext>
            </a:extLst>
          </p:cNvPr>
          <p:cNvSpPr/>
          <p:nvPr/>
        </p:nvSpPr>
        <p:spPr>
          <a:xfrm>
            <a:off x="2914651" y="3098931"/>
            <a:ext cx="1297390" cy="35137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Lídia Duarte</a:t>
            </a:r>
          </a:p>
        </p:txBody>
      </p:sp>
      <p:sp>
        <p:nvSpPr>
          <p:cNvPr id="83" name="Retângulo 82">
            <a:extLst>
              <a:ext uri="{FF2B5EF4-FFF2-40B4-BE49-F238E27FC236}">
                <a16:creationId xmlns:a16="http://schemas.microsoft.com/office/drawing/2014/main" id="{35D9E512-58FE-47BC-9F79-76554367AAAA}"/>
              </a:ext>
            </a:extLst>
          </p:cNvPr>
          <p:cNvSpPr/>
          <p:nvPr/>
        </p:nvSpPr>
        <p:spPr>
          <a:xfrm>
            <a:off x="2914651" y="3697446"/>
            <a:ext cx="1297390" cy="35137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Cedro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130FDB9C-92B9-46DB-91B8-EF0A8E281E06}"/>
              </a:ext>
            </a:extLst>
          </p:cNvPr>
          <p:cNvSpPr txBox="1"/>
          <p:nvPr/>
        </p:nvSpPr>
        <p:spPr>
          <a:xfrm>
            <a:off x="2547896" y="2802612"/>
            <a:ext cx="4527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rgbClr val="00B050"/>
                </a:solidFill>
              </a:rPr>
              <a:t>16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A902C09B-72FF-4CF5-868C-83E8E061CBB3}"/>
              </a:ext>
            </a:extLst>
          </p:cNvPr>
          <p:cNvSpPr txBox="1"/>
          <p:nvPr/>
        </p:nvSpPr>
        <p:spPr>
          <a:xfrm>
            <a:off x="2537535" y="1685554"/>
            <a:ext cx="4527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rgbClr val="00B050"/>
                </a:solidFill>
              </a:rPr>
              <a:t>05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A1BFA83D-B906-448A-93F2-404435A21A5D}"/>
              </a:ext>
            </a:extLst>
          </p:cNvPr>
          <p:cNvSpPr txBox="1"/>
          <p:nvPr/>
        </p:nvSpPr>
        <p:spPr>
          <a:xfrm>
            <a:off x="2541791" y="2427484"/>
            <a:ext cx="4527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rgbClr val="00B050"/>
                </a:solidFill>
              </a:rPr>
              <a:t>22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06A72DBE-DAD2-452B-B52A-BADB88BFF05D}"/>
              </a:ext>
            </a:extLst>
          </p:cNvPr>
          <p:cNvSpPr txBox="1"/>
          <p:nvPr/>
        </p:nvSpPr>
        <p:spPr>
          <a:xfrm>
            <a:off x="2537535" y="3256606"/>
            <a:ext cx="4527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rgbClr val="00B050"/>
                </a:solidFill>
              </a:rPr>
              <a:t>09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FB79626B-19F8-4EBF-B54F-5CE2CE79B571}"/>
              </a:ext>
            </a:extLst>
          </p:cNvPr>
          <p:cNvSpPr txBox="1"/>
          <p:nvPr/>
        </p:nvSpPr>
        <p:spPr>
          <a:xfrm>
            <a:off x="2547895" y="3888941"/>
            <a:ext cx="4527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rgbClr val="00B050"/>
                </a:solidFill>
              </a:rPr>
              <a:t>15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C54C741A-A79B-45A5-A86C-B26597FA3712}"/>
              </a:ext>
            </a:extLst>
          </p:cNvPr>
          <p:cNvSpPr txBox="1"/>
          <p:nvPr/>
        </p:nvSpPr>
        <p:spPr>
          <a:xfrm>
            <a:off x="2547894" y="4239592"/>
            <a:ext cx="4527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rgbClr val="00B050"/>
                </a:solidFill>
              </a:rPr>
              <a:t>07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2D3798DB-3C31-4D70-8CA7-4AED04DAA901}"/>
              </a:ext>
            </a:extLst>
          </p:cNvPr>
          <p:cNvSpPr txBox="1"/>
          <p:nvPr/>
        </p:nvSpPr>
        <p:spPr>
          <a:xfrm>
            <a:off x="10033150" y="2166160"/>
            <a:ext cx="4527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rgbClr val="00B050"/>
                </a:solidFill>
              </a:rPr>
              <a:t>27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E0DCF0BE-0719-46D0-8084-C5DEEA044F0A}"/>
              </a:ext>
            </a:extLst>
          </p:cNvPr>
          <p:cNvSpPr txBox="1"/>
          <p:nvPr/>
        </p:nvSpPr>
        <p:spPr>
          <a:xfrm>
            <a:off x="10027934" y="1776528"/>
            <a:ext cx="4527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rgbClr val="00B050"/>
                </a:solidFill>
              </a:rPr>
              <a:t>05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52360167-ADAC-4421-86C7-E20BEA0EB49C}"/>
              </a:ext>
            </a:extLst>
          </p:cNvPr>
          <p:cNvSpPr txBox="1"/>
          <p:nvPr/>
        </p:nvSpPr>
        <p:spPr>
          <a:xfrm>
            <a:off x="10011961" y="1272307"/>
            <a:ext cx="4527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rgbClr val="00B050"/>
                </a:solidFill>
              </a:rPr>
              <a:t>45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41CB37E2-9845-47A2-A925-5BDE0BEF7A2C}"/>
              </a:ext>
            </a:extLst>
          </p:cNvPr>
          <p:cNvSpPr txBox="1"/>
          <p:nvPr/>
        </p:nvSpPr>
        <p:spPr>
          <a:xfrm>
            <a:off x="10024692" y="953568"/>
            <a:ext cx="4527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rgbClr val="00B050"/>
                </a:solidFill>
              </a:rPr>
              <a:t>27</a:t>
            </a: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94CAA3D9-7022-4D3C-A775-F5C3551F1810}"/>
              </a:ext>
            </a:extLst>
          </p:cNvPr>
          <p:cNvSpPr txBox="1"/>
          <p:nvPr/>
        </p:nvSpPr>
        <p:spPr>
          <a:xfrm>
            <a:off x="10011961" y="572336"/>
            <a:ext cx="4527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rgbClr val="00B050"/>
                </a:solidFill>
              </a:rPr>
              <a:t>32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465B1AAF-FE85-4BCD-B75E-B34C4B185945}"/>
              </a:ext>
            </a:extLst>
          </p:cNvPr>
          <p:cNvSpPr txBox="1"/>
          <p:nvPr/>
        </p:nvSpPr>
        <p:spPr>
          <a:xfrm>
            <a:off x="10021269" y="236956"/>
            <a:ext cx="4527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rgbClr val="00B050"/>
                </a:solidFill>
              </a:rPr>
              <a:t>00</a:t>
            </a:r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6006D78C-8875-4884-B976-BDC0BD451FA6}"/>
              </a:ext>
            </a:extLst>
          </p:cNvPr>
          <p:cNvSpPr/>
          <p:nvPr/>
        </p:nvSpPr>
        <p:spPr>
          <a:xfrm>
            <a:off x="2914651" y="4109432"/>
            <a:ext cx="1297390" cy="35137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Braço</a:t>
            </a:r>
          </a:p>
        </p:txBody>
      </p:sp>
      <p:cxnSp>
        <p:nvCxnSpPr>
          <p:cNvPr id="44" name="Conector: Angulado 43">
            <a:extLst>
              <a:ext uri="{FF2B5EF4-FFF2-40B4-BE49-F238E27FC236}">
                <a16:creationId xmlns:a16="http://schemas.microsoft.com/office/drawing/2014/main" id="{F7FD71D4-C3BC-45F0-80B3-EA684C07F8ED}"/>
              </a:ext>
            </a:extLst>
          </p:cNvPr>
          <p:cNvCxnSpPr>
            <a:cxnSpLocks/>
          </p:cNvCxnSpPr>
          <p:nvPr/>
        </p:nvCxnSpPr>
        <p:spPr>
          <a:xfrm rot="10800000">
            <a:off x="2819401" y="5114549"/>
            <a:ext cx="3276600" cy="191981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5" name="Retângulo 44">
            <a:extLst>
              <a:ext uri="{FF2B5EF4-FFF2-40B4-BE49-F238E27FC236}">
                <a16:creationId xmlns:a16="http://schemas.microsoft.com/office/drawing/2014/main" id="{51D08F50-9012-4E64-B345-66A479B86708}"/>
              </a:ext>
            </a:extLst>
          </p:cNvPr>
          <p:cNvSpPr/>
          <p:nvPr/>
        </p:nvSpPr>
        <p:spPr>
          <a:xfrm>
            <a:off x="2925289" y="4748213"/>
            <a:ext cx="1297390" cy="35137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Macacos</a:t>
            </a: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4A1AB4A3-1CC9-4139-B027-330667CDA9ED}"/>
              </a:ext>
            </a:extLst>
          </p:cNvPr>
          <p:cNvSpPr txBox="1"/>
          <p:nvPr/>
        </p:nvSpPr>
        <p:spPr>
          <a:xfrm>
            <a:off x="2547894" y="4857437"/>
            <a:ext cx="4527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rgbClr val="00B050"/>
                </a:solidFill>
              </a:rPr>
              <a:t>02</a:t>
            </a:r>
          </a:p>
        </p:txBody>
      </p:sp>
      <p:pic>
        <p:nvPicPr>
          <p:cNvPr id="48" name="Imagem 1">
            <a:extLst>
              <a:ext uri="{FF2B5EF4-FFF2-40B4-BE49-F238E27FC236}">
                <a16:creationId xmlns:a16="http://schemas.microsoft.com/office/drawing/2014/main" id="{66E50A4F-31A0-46B0-888F-A0E561A364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5" y="57983"/>
            <a:ext cx="4153291" cy="949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m 6" descr="Uma imagem contendo comida&#10;&#10;Descrição gerada automaticamente">
            <a:extLst>
              <a:ext uri="{FF2B5EF4-FFF2-40B4-BE49-F238E27FC236}">
                <a16:creationId xmlns:a16="http://schemas.microsoft.com/office/drawing/2014/main" id="{C4E1E856-5388-4CF3-9125-ACB1B731EC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112" y="1758459"/>
            <a:ext cx="3737223" cy="373722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61B97410-7707-46B6-AD4C-7818168E0477}"/>
              </a:ext>
            </a:extLst>
          </p:cNvPr>
          <p:cNvSpPr txBox="1"/>
          <p:nvPr/>
        </p:nvSpPr>
        <p:spPr>
          <a:xfrm>
            <a:off x="257452" y="6542843"/>
            <a:ext cx="40304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Secretária da Saúde/CPEC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A57F5198-F204-4AF1-826C-68A8E8D538FD}"/>
              </a:ext>
            </a:extLst>
          </p:cNvPr>
          <p:cNvSpPr txBox="1"/>
          <p:nvPr/>
        </p:nvSpPr>
        <p:spPr>
          <a:xfrm>
            <a:off x="825623" y="812821"/>
            <a:ext cx="269169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dirty="0"/>
              <a:t>Elaborado: Prof. Cleonice Beppler IFC - Camboriú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965D8EB7-0400-42A7-BEDC-8D1189DD6DFD}"/>
              </a:ext>
            </a:extLst>
          </p:cNvPr>
          <p:cNvSpPr txBox="1"/>
          <p:nvPr/>
        </p:nvSpPr>
        <p:spPr>
          <a:xfrm>
            <a:off x="4222680" y="132858"/>
            <a:ext cx="4112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rgbClr val="00B050"/>
                </a:solidFill>
              </a:rPr>
              <a:t>MAPA CASOS COVID-19 BAIRROS CAMBORIÚ EM 10/06/2020</a:t>
            </a:r>
          </a:p>
        </p:txBody>
      </p:sp>
    </p:spTree>
    <p:extLst>
      <p:ext uri="{BB962C8B-B14F-4D97-AF65-F5344CB8AC3E}">
        <p14:creationId xmlns:p14="http://schemas.microsoft.com/office/powerpoint/2010/main" val="3642754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96DA39D1-F8DC-4490-98E3-51597BB961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898849"/>
              </p:ext>
            </p:extLst>
          </p:nvPr>
        </p:nvGraphicFramePr>
        <p:xfrm>
          <a:off x="1431925" y="900113"/>
          <a:ext cx="5138738" cy="311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Worksheet" r:id="rId3" imgW="4747225" imgH="2880360" progId="Excel.Sheet.12">
                  <p:embed/>
                </p:oleObj>
              </mc:Choice>
              <mc:Fallback>
                <p:oleObj name="Worksheet" r:id="rId3" imgW="4747225" imgH="28803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31925" y="900113"/>
                        <a:ext cx="5138738" cy="311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Imagem 1">
            <a:extLst>
              <a:ext uri="{FF2B5EF4-FFF2-40B4-BE49-F238E27FC236}">
                <a16:creationId xmlns:a16="http://schemas.microsoft.com/office/drawing/2014/main" id="{33D045E6-1288-4D4C-BBF4-D58B724B4E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53291" cy="949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m 6" descr="Uma imagem contendo comida&#10;&#10;Descrição gerada automaticamente">
            <a:extLst>
              <a:ext uri="{FF2B5EF4-FFF2-40B4-BE49-F238E27FC236}">
                <a16:creationId xmlns:a16="http://schemas.microsoft.com/office/drawing/2014/main" id="{1C52E392-50D4-44C9-B412-2C1844AF6945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2740" y="1116559"/>
            <a:ext cx="4000488" cy="4000488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2A6956BC-B646-443A-85F0-8A5B569B8BEC}"/>
              </a:ext>
            </a:extLst>
          </p:cNvPr>
          <p:cNvSpPr txBox="1"/>
          <p:nvPr/>
        </p:nvSpPr>
        <p:spPr>
          <a:xfrm>
            <a:off x="825623" y="812821"/>
            <a:ext cx="269169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dirty="0"/>
              <a:t>Elaborado: Prof. Cleonice Beppler IFC - Camboriú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C891EAA-7421-4555-8797-B7FE2CC89DDD}"/>
              </a:ext>
            </a:extLst>
          </p:cNvPr>
          <p:cNvSpPr txBox="1"/>
          <p:nvPr/>
        </p:nvSpPr>
        <p:spPr>
          <a:xfrm>
            <a:off x="257452" y="6542843"/>
            <a:ext cx="40304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Secretária da Saúde/CPEC</a:t>
            </a:r>
          </a:p>
        </p:txBody>
      </p:sp>
    </p:spTree>
    <p:extLst>
      <p:ext uri="{BB962C8B-B14F-4D97-AF65-F5344CB8AC3E}">
        <p14:creationId xmlns:p14="http://schemas.microsoft.com/office/powerpoint/2010/main" val="3325905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1DFB1F41-EE33-428F-87FD-1557BA1B5C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5056773"/>
              </p:ext>
            </p:extLst>
          </p:nvPr>
        </p:nvGraphicFramePr>
        <p:xfrm>
          <a:off x="2508127" y="717930"/>
          <a:ext cx="8858250" cy="616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Worksheet" r:id="rId3" imgW="5678704" imgH="3948982" progId="Excel.Sheet.12">
                  <p:embed/>
                </p:oleObj>
              </mc:Choice>
              <mc:Fallback>
                <p:oleObj name="Worksheet" r:id="rId3" imgW="5678704" imgH="394898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08127" y="717930"/>
                        <a:ext cx="8858250" cy="6161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Imagem 1">
            <a:extLst>
              <a:ext uri="{FF2B5EF4-FFF2-40B4-BE49-F238E27FC236}">
                <a16:creationId xmlns:a16="http://schemas.microsoft.com/office/drawing/2014/main" id="{B0AD116F-2821-4946-9727-0CEB46CE81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243"/>
            <a:ext cx="4153291" cy="949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m 6" descr="Uma imagem contendo comida&#10;&#10;Descrição gerada automaticamente">
            <a:extLst>
              <a:ext uri="{FF2B5EF4-FFF2-40B4-BE49-F238E27FC236}">
                <a16:creationId xmlns:a16="http://schemas.microsoft.com/office/drawing/2014/main" id="{E9157F65-622F-498C-B063-BA2794B82506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7688" y="779503"/>
            <a:ext cx="3019127" cy="301912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0AA45D4-2131-4ACF-AB7C-3C491309461C}"/>
              </a:ext>
            </a:extLst>
          </p:cNvPr>
          <p:cNvSpPr txBox="1"/>
          <p:nvPr/>
        </p:nvSpPr>
        <p:spPr>
          <a:xfrm>
            <a:off x="825623" y="812821"/>
            <a:ext cx="269169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dirty="0"/>
              <a:t>Elaborado: Prof. Cleonice Beppler IFC - Camboriú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2C67D20-9E1B-409A-A179-94D1CCF36AC8}"/>
              </a:ext>
            </a:extLst>
          </p:cNvPr>
          <p:cNvSpPr txBox="1"/>
          <p:nvPr/>
        </p:nvSpPr>
        <p:spPr>
          <a:xfrm>
            <a:off x="257452" y="6542843"/>
            <a:ext cx="40304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Secretária da Saúde/CPEC</a:t>
            </a:r>
          </a:p>
        </p:txBody>
      </p:sp>
    </p:spTree>
    <p:extLst>
      <p:ext uri="{BB962C8B-B14F-4D97-AF65-F5344CB8AC3E}">
        <p14:creationId xmlns:p14="http://schemas.microsoft.com/office/powerpoint/2010/main" val="230237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1">
            <a:extLst>
              <a:ext uri="{FF2B5EF4-FFF2-40B4-BE49-F238E27FC236}">
                <a16:creationId xmlns:a16="http://schemas.microsoft.com/office/drawing/2014/main" id="{BFE6492B-2070-4161-8C04-40D3AC6BA3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53291" cy="949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5" descr="Uma imagem contendo comida&#10;&#10;Descrição gerada automaticamente">
            <a:extLst>
              <a:ext uri="{FF2B5EF4-FFF2-40B4-BE49-F238E27FC236}">
                <a16:creationId xmlns:a16="http://schemas.microsoft.com/office/drawing/2014/main" id="{2737B024-69A5-487E-9C0A-1F5DB93EC79D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0900" y="2182793"/>
            <a:ext cx="2068207" cy="2068207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19ED6B58-39A9-4673-A5B7-95FDC1C9A7E7}"/>
              </a:ext>
            </a:extLst>
          </p:cNvPr>
          <p:cNvSpPr txBox="1"/>
          <p:nvPr/>
        </p:nvSpPr>
        <p:spPr>
          <a:xfrm>
            <a:off x="825623" y="812821"/>
            <a:ext cx="269169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dirty="0"/>
              <a:t>Elaborado: Prof. Cleonice Beppler IFC - Camboriú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0DA0D17-8DF8-495B-ABCA-BACF484D9450}"/>
              </a:ext>
            </a:extLst>
          </p:cNvPr>
          <p:cNvSpPr txBox="1"/>
          <p:nvPr/>
        </p:nvSpPr>
        <p:spPr>
          <a:xfrm>
            <a:off x="257452" y="6542843"/>
            <a:ext cx="40304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Secretária da Saúde/CPEC</a:t>
            </a:r>
          </a:p>
        </p:txBody>
      </p: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C3329645-6562-4579-9122-9CCD5C7500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8140659"/>
              </p:ext>
            </p:extLst>
          </p:nvPr>
        </p:nvGraphicFramePr>
        <p:xfrm>
          <a:off x="1924049" y="716279"/>
          <a:ext cx="8838685" cy="54991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63994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id="{16BE23D6-4C55-4734-B946-5DFD7B5EB9B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1208547"/>
              </p:ext>
            </p:extLst>
          </p:nvPr>
        </p:nvGraphicFramePr>
        <p:xfrm>
          <a:off x="976183" y="949325"/>
          <a:ext cx="9947189" cy="552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Imagem 1">
            <a:extLst>
              <a:ext uri="{FF2B5EF4-FFF2-40B4-BE49-F238E27FC236}">
                <a16:creationId xmlns:a16="http://schemas.microsoft.com/office/drawing/2014/main" id="{50F28642-507A-44E5-968C-D54A89E31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53291" cy="949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m 7" descr="Uma imagem contendo comida&#10;&#10;Descrição gerada automaticamente">
            <a:extLst>
              <a:ext uri="{FF2B5EF4-FFF2-40B4-BE49-F238E27FC236}">
                <a16:creationId xmlns:a16="http://schemas.microsoft.com/office/drawing/2014/main" id="{8FECB286-93F7-429E-8D98-1E74232A782E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5425" y="2715187"/>
            <a:ext cx="2068207" cy="2068207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E54588B9-0D09-41DE-8317-B6E7D554397A}"/>
              </a:ext>
            </a:extLst>
          </p:cNvPr>
          <p:cNvSpPr txBox="1"/>
          <p:nvPr/>
        </p:nvSpPr>
        <p:spPr>
          <a:xfrm>
            <a:off x="825623" y="812821"/>
            <a:ext cx="269169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dirty="0"/>
              <a:t>Elaborado: Prof. Cleonice Beppler IFC - Camboriú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6E7FD4F-03C2-4EEF-AB6E-4B76CD62CDC9}"/>
              </a:ext>
            </a:extLst>
          </p:cNvPr>
          <p:cNvSpPr txBox="1"/>
          <p:nvPr/>
        </p:nvSpPr>
        <p:spPr>
          <a:xfrm>
            <a:off x="257452" y="6542843"/>
            <a:ext cx="40304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Secretária da Saúde/CPEC</a:t>
            </a:r>
          </a:p>
        </p:txBody>
      </p:sp>
    </p:spTree>
    <p:extLst>
      <p:ext uri="{BB962C8B-B14F-4D97-AF65-F5344CB8AC3E}">
        <p14:creationId xmlns:p14="http://schemas.microsoft.com/office/powerpoint/2010/main" val="15514944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295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Tema do Office</vt:lpstr>
      <vt:lpstr>Worksheet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Cleonice Maria Beppler</dc:creator>
  <cp:lastModifiedBy>Cleonice Maria Beppler</cp:lastModifiedBy>
  <cp:revision>27</cp:revision>
  <dcterms:created xsi:type="dcterms:W3CDTF">2020-06-07T23:10:07Z</dcterms:created>
  <dcterms:modified xsi:type="dcterms:W3CDTF">2020-06-10T21:48:31Z</dcterms:modified>
</cp:coreProperties>
</file>